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1"/>
  </p:notesMasterIdLst>
  <p:sldIdLst>
    <p:sldId id="256" r:id="rId2"/>
    <p:sldId id="326" r:id="rId3"/>
    <p:sldId id="334" r:id="rId4"/>
    <p:sldId id="327" r:id="rId5"/>
    <p:sldId id="322" r:id="rId6"/>
    <p:sldId id="328" r:id="rId7"/>
    <p:sldId id="321" r:id="rId8"/>
    <p:sldId id="312" r:id="rId9"/>
    <p:sldId id="329" r:id="rId10"/>
    <p:sldId id="330" r:id="rId11"/>
    <p:sldId id="331" r:id="rId12"/>
    <p:sldId id="332" r:id="rId13"/>
    <p:sldId id="333" r:id="rId14"/>
    <p:sldId id="319" r:id="rId15"/>
    <p:sldId id="335" r:id="rId16"/>
    <p:sldId id="336" r:id="rId17"/>
    <p:sldId id="338" r:id="rId18"/>
    <p:sldId id="339" r:id="rId19"/>
    <p:sldId id="2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6300" autoAdjust="0"/>
  </p:normalViewPr>
  <p:slideViewPr>
    <p:cSldViewPr>
      <p:cViewPr varScale="1">
        <p:scale>
          <a:sx n="68" d="100"/>
          <a:sy n="68" d="100"/>
        </p:scale>
        <p:origin x="50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Bridge Condition Forecast - Statewide</a:t>
            </a:r>
          </a:p>
        </c:rich>
      </c:tx>
      <c:layout>
        <c:manualLayout>
          <c:xMode val="edge"/>
          <c:yMode val="edge"/>
          <c:x val="0.19058008041548002"/>
          <c:y val="3.408432593862554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25950602328556"/>
          <c:y val="0.14818296150481189"/>
          <c:w val="0.82785348946766268"/>
          <c:h val="0.62656058617672794"/>
        </c:manualLayout>
      </c:layout>
      <c:scatterChart>
        <c:scatterStyle val="lineMarker"/>
        <c:varyColors val="0"/>
        <c:ser>
          <c:idx val="1"/>
          <c:order val="0"/>
          <c:tx>
            <c:v>Freeway Measured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Statewide!$B$10:$B$22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Statewide!$C$10:$C$22</c:f>
              <c:numCache>
                <c:formatCode>0.00%</c:formatCode>
                <c:ptCount val="13"/>
                <c:pt idx="0">
                  <c:v>0.8050820199421036</c:v>
                </c:pt>
                <c:pt idx="1">
                  <c:v>0.81777777777777783</c:v>
                </c:pt>
                <c:pt idx="2">
                  <c:v>0.82978723404255317</c:v>
                </c:pt>
                <c:pt idx="3">
                  <c:v>0.84377923292797008</c:v>
                </c:pt>
                <c:pt idx="4">
                  <c:v>0.85998755444928443</c:v>
                </c:pt>
                <c:pt idx="5">
                  <c:v>0.87729108418763591</c:v>
                </c:pt>
                <c:pt idx="6">
                  <c:v>0.89299007444168732</c:v>
                </c:pt>
                <c:pt idx="7">
                  <c:v>0.90244657788789095</c:v>
                </c:pt>
                <c:pt idx="8">
                  <c:v>0.9148606811145511</c:v>
                </c:pt>
                <c:pt idx="9">
                  <c:v>0.93902816465490557</c:v>
                </c:pt>
                <c:pt idx="10">
                  <c:v>0.94478619148596743</c:v>
                </c:pt>
                <c:pt idx="11">
                  <c:v>0.94655250233136468</c:v>
                </c:pt>
                <c:pt idx="12">
                  <c:v>0.94156046005595273</c:v>
                </c:pt>
              </c:numCache>
            </c:numRef>
          </c:yVal>
          <c:smooth val="0"/>
        </c:ser>
        <c:ser>
          <c:idx val="3"/>
          <c:order val="1"/>
          <c:tx>
            <c:v>Non-Freeway Measured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Statewide!$E$10:$E$22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xVal>
          <c:yVal>
            <c:numRef>
              <c:f>Statewide!$F$10:$F$22</c:f>
              <c:numCache>
                <c:formatCode>0.00%</c:formatCode>
                <c:ptCount val="13"/>
                <c:pt idx="0">
                  <c:v>0.83583406884377753</c:v>
                </c:pt>
                <c:pt idx="1">
                  <c:v>0.84662576687116564</c:v>
                </c:pt>
                <c:pt idx="2">
                  <c:v>0.83718937446443875</c:v>
                </c:pt>
                <c:pt idx="3">
                  <c:v>0.84765957446808515</c:v>
                </c:pt>
                <c:pt idx="4">
                  <c:v>0.87775891341256362</c:v>
                </c:pt>
                <c:pt idx="5">
                  <c:v>0.88936170212765953</c:v>
                </c:pt>
                <c:pt idx="6">
                  <c:v>0.89754445385266723</c:v>
                </c:pt>
                <c:pt idx="7">
                  <c:v>0.90793918918918914</c:v>
                </c:pt>
                <c:pt idx="8">
                  <c:v>0.91561181434599159</c:v>
                </c:pt>
                <c:pt idx="9">
                  <c:v>0.92742616033755276</c:v>
                </c:pt>
                <c:pt idx="10">
                  <c:v>0.94306291328892122</c:v>
                </c:pt>
                <c:pt idx="11">
                  <c:v>0.9437177542383014</c:v>
                </c:pt>
                <c:pt idx="12">
                  <c:v>0.95094145344134096</c:v>
                </c:pt>
              </c:numCache>
            </c:numRef>
          </c:yVal>
          <c:smooth val="0"/>
        </c:ser>
        <c:ser>
          <c:idx val="0"/>
          <c:order val="2"/>
          <c:tx>
            <c:v>Freeway Projected</c:v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x"/>
            <c:size val="5"/>
            <c:spPr>
              <a:pattFill prst="pct30">
                <a:fgClr>
                  <a:srgbClr val="0000FF"/>
                </a:fgClr>
                <a:bgClr>
                  <a:srgbClr val="FFFFFF"/>
                </a:bgClr>
              </a:patt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Statewide!$H$5:$H$15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xVal>
          <c:yVal>
            <c:numRef>
              <c:f>Statewide!$M$5:$M$15</c:f>
              <c:numCache>
                <c:formatCode>0.00%</c:formatCode>
                <c:ptCount val="11"/>
                <c:pt idx="0">
                  <c:v>0.94156046005595273</c:v>
                </c:pt>
                <c:pt idx="1">
                  <c:v>0.94093876282250544</c:v>
                </c:pt>
                <c:pt idx="2">
                  <c:v>0.94313168226569466</c:v>
                </c:pt>
                <c:pt idx="3">
                  <c:v>0.93782390982380925</c:v>
                </c:pt>
                <c:pt idx="4">
                  <c:v>0.93005141285934279</c:v>
                </c:pt>
                <c:pt idx="5">
                  <c:v>0.92600909929556008</c:v>
                </c:pt>
                <c:pt idx="6">
                  <c:v>0.91917369085416034</c:v>
                </c:pt>
                <c:pt idx="7">
                  <c:v>0.90955168483635829</c:v>
                </c:pt>
                <c:pt idx="8">
                  <c:v>0.90457942120118984</c:v>
                </c:pt>
                <c:pt idx="9">
                  <c:v>0.89867461171585061</c:v>
                </c:pt>
                <c:pt idx="10">
                  <c:v>0.89214745604379297</c:v>
                </c:pt>
              </c:numCache>
            </c:numRef>
          </c:yVal>
          <c:smooth val="0"/>
        </c:ser>
        <c:ser>
          <c:idx val="2"/>
          <c:order val="3"/>
          <c:tx>
            <c:v>Non Freeway Projected</c:v>
          </c:tx>
          <c:spPr>
            <a:ln w="12700">
              <a:solidFill>
                <a:srgbClr val="00FF00"/>
              </a:solidFill>
              <a:prstDash val="sysDash"/>
            </a:ln>
          </c:spPr>
          <c:marker>
            <c:symbol val="circle"/>
            <c:size val="5"/>
            <c:spPr>
              <a:pattFill prst="pct30">
                <a:fgClr>
                  <a:srgbClr val="00FF00"/>
                </a:fgClr>
                <a:bgClr>
                  <a:srgbClr val="FFFFFF"/>
                </a:bgClr>
              </a:patt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Statewide!$H$21:$H$31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xVal>
          <c:yVal>
            <c:numRef>
              <c:f>Statewide!$M$21:$M$31</c:f>
              <c:numCache>
                <c:formatCode>0.00%</c:formatCode>
                <c:ptCount val="11"/>
                <c:pt idx="0">
                  <c:v>0.95094145344134096</c:v>
                </c:pt>
                <c:pt idx="1">
                  <c:v>0.94043624161073824</c:v>
                </c:pt>
                <c:pt idx="2">
                  <c:v>0.94546979865771807</c:v>
                </c:pt>
                <c:pt idx="3">
                  <c:v>0.94379194630872487</c:v>
                </c:pt>
                <c:pt idx="4">
                  <c:v>0.93791946308724827</c:v>
                </c:pt>
                <c:pt idx="5">
                  <c:v>0.93201567665030549</c:v>
                </c:pt>
                <c:pt idx="6">
                  <c:v>0.92698211960332566</c:v>
                </c:pt>
                <c:pt idx="7">
                  <c:v>0.91858659721526592</c:v>
                </c:pt>
                <c:pt idx="8">
                  <c:v>0.91186892717619961</c:v>
                </c:pt>
                <c:pt idx="9">
                  <c:v>0.90515125713713307</c:v>
                </c:pt>
                <c:pt idx="10">
                  <c:v>0.89675573474907333</c:v>
                </c:pt>
              </c:numCache>
            </c:numRef>
          </c:yVal>
          <c:smooth val="0"/>
        </c:ser>
        <c:ser>
          <c:idx val="4"/>
          <c:order val="4"/>
          <c:tx>
            <c:v>Freeway Goal</c:v>
          </c:tx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Bay!$K$36:$K$59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xVal>
          <c:yVal>
            <c:numRef>
              <c:f>Bay!$L$36:$L$59</c:f>
              <c:numCache>
                <c:formatCode>0%</c:formatCode>
                <c:ptCount val="2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  <c:pt idx="20">
                  <c:v>0.95</c:v>
                </c:pt>
                <c:pt idx="21">
                  <c:v>0.95</c:v>
                </c:pt>
                <c:pt idx="22">
                  <c:v>0.95</c:v>
                </c:pt>
                <c:pt idx="23">
                  <c:v>0.95</c:v>
                </c:pt>
              </c:numCache>
            </c:numRef>
          </c:yVal>
          <c:smooth val="0"/>
        </c:ser>
        <c:ser>
          <c:idx val="5"/>
          <c:order val="5"/>
          <c:tx>
            <c:v>Non-Freeway Goal</c:v>
          </c:tx>
          <c:spPr>
            <a:ln w="19050">
              <a:solidFill>
                <a:srgbClr val="66FF33"/>
              </a:solidFill>
            </a:ln>
          </c:spPr>
          <c:marker>
            <c:symbol val="none"/>
          </c:marker>
          <c:xVal>
            <c:numRef>
              <c:f>Bay!$K$36:$K$59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xVal>
          <c:yVal>
            <c:numRef>
              <c:f>Bay!$M$36:$M$59</c:f>
              <c:numCache>
                <c:formatCode>0%</c:formatCode>
                <c:ptCount val="24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431056"/>
        <c:axId val="375431448"/>
      </c:scatterChart>
      <c:valAx>
        <c:axId val="375431056"/>
        <c:scaling>
          <c:orientation val="minMax"/>
          <c:max val="2024"/>
          <c:min val="200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5559122417390135"/>
              <c:y val="0.864367344706911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5431448"/>
        <c:crosses val="autoZero"/>
        <c:crossBetween val="midCat"/>
        <c:majorUnit val="1"/>
        <c:minorUnit val="0.5"/>
      </c:valAx>
      <c:valAx>
        <c:axId val="375431448"/>
        <c:scaling>
          <c:orientation val="minMax"/>
          <c:max val="1"/>
          <c:min val="0.6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Percent Bridges Good/Fair</a:t>
                </a:r>
                <a:r>
                  <a:rPr lang="en-US" sz="1400" baseline="0"/>
                  <a:t> </a:t>
                </a:r>
                <a:r>
                  <a:rPr lang="en-US" sz="1400"/>
                  <a:t>Condition</a:t>
                </a:r>
              </a:p>
            </c:rich>
          </c:tx>
          <c:layout>
            <c:manualLayout>
              <c:xMode val="edge"/>
              <c:yMode val="edge"/>
              <c:x val="3.2784665214720494E-3"/>
              <c:y val="0.1376679363718692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5431056"/>
        <c:crossesAt val="2001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7057675482872347E-3"/>
          <c:y val="0.91906808867520273"/>
          <c:w val="0.99229423245171278"/>
          <c:h val="8.0931911324797157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Bridge Condition Forecast System - Asset Management vs Worst First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All Roadway Bridges (MDOT and Local Agency)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75913971672826"/>
          <c:y val="0.14624170841323339"/>
          <c:w val="0.82082866741321392"/>
          <c:h val="0.60009162491052259"/>
        </c:manualLayout>
      </c:layout>
      <c:scatterChart>
        <c:scatterStyle val="lineMarker"/>
        <c:varyColors val="0"/>
        <c:ser>
          <c:idx val="3"/>
          <c:order val="0"/>
          <c:tx>
            <c:v>Measured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'BCFS Charts'!$AE$57:$AE$71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'BCFS Charts'!$AQ$57:$AQ$71</c:f>
              <c:numCache>
                <c:formatCode>General</c:formatCode>
                <c:ptCount val="15"/>
                <c:pt idx="0">
                  <c:v>0.81962598029358535</c:v>
                </c:pt>
                <c:pt idx="1">
                  <c:v>0.82580580978909668</c:v>
                </c:pt>
                <c:pt idx="2">
                  <c:v>0.83017721518987342</c:v>
                </c:pt>
                <c:pt idx="3">
                  <c:v>0.8369227687068016</c:v>
                </c:pt>
                <c:pt idx="4">
                  <c:v>0.84249685959996135</c:v>
                </c:pt>
                <c:pt idx="5">
                  <c:v>0.84681943520015213</c:v>
                </c:pt>
                <c:pt idx="6">
                  <c:v>0.85003299085681971</c:v>
                </c:pt>
                <c:pt idx="7">
                  <c:v>0.85753167526982632</c:v>
                </c:pt>
                <c:pt idx="8">
                  <c:v>0.86420331989121257</c:v>
                </c:pt>
                <c:pt idx="9">
                  <c:v>0.86835963028662122</c:v>
                </c:pt>
                <c:pt idx="10">
                  <c:v>0.87236021955530751</c:v>
                </c:pt>
                <c:pt idx="11">
                  <c:v>0.87726767863754163</c:v>
                </c:pt>
                <c:pt idx="12">
                  <c:v>0.8858620371225413</c:v>
                </c:pt>
                <c:pt idx="13">
                  <c:v>0.8907330567081605</c:v>
                </c:pt>
                <c:pt idx="14">
                  <c:v>0.89194643184736744</c:v>
                </c:pt>
              </c:numCache>
            </c:numRef>
          </c:yVal>
          <c:smooth val="0"/>
        </c:ser>
        <c:ser>
          <c:idx val="1"/>
          <c:order val="1"/>
          <c:tx>
            <c:v>Worst First</c:v>
          </c:tx>
          <c:spPr>
            <a:ln w="19050"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'BCFS Charts'!$AE$72:$AE$82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xVal>
          <c:yVal>
            <c:numRef>
              <c:f>'BCFS Charts'!$AQ$72:$AQ$82</c:f>
              <c:numCache>
                <c:formatCode>General</c:formatCode>
                <c:ptCount val="11"/>
                <c:pt idx="0">
                  <c:v>0.84224678816850906</c:v>
                </c:pt>
                <c:pt idx="1">
                  <c:v>0.83945822129269998</c:v>
                </c:pt>
                <c:pt idx="2">
                  <c:v>0.83736679613584308</c:v>
                </c:pt>
                <c:pt idx="3">
                  <c:v>0.83388108754108159</c:v>
                </c:pt>
                <c:pt idx="4">
                  <c:v>0.82860272881187136</c:v>
                </c:pt>
                <c:pt idx="5">
                  <c:v>0.82292600338611688</c:v>
                </c:pt>
                <c:pt idx="6">
                  <c:v>0.81784682800517872</c:v>
                </c:pt>
                <c:pt idx="7">
                  <c:v>0.81157255253460814</c:v>
                </c:pt>
                <c:pt idx="8">
                  <c:v>0.80360521860372469</c:v>
                </c:pt>
                <c:pt idx="9">
                  <c:v>0.7946419679314809</c:v>
                </c:pt>
                <c:pt idx="10">
                  <c:v>0.7856787172592371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197504"/>
        <c:axId val="373192800"/>
      </c:scatterChart>
      <c:valAx>
        <c:axId val="373197504"/>
        <c:scaling>
          <c:orientation val="minMax"/>
          <c:max val="2014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Year</a:t>
                </a:r>
              </a:p>
            </c:rich>
          </c:tx>
          <c:layout>
            <c:manualLayout>
              <c:xMode val="edge"/>
              <c:yMode val="edge"/>
              <c:x val="0.52061798255036851"/>
              <c:y val="0.810243888859396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192800"/>
        <c:crosses val="autoZero"/>
        <c:crossBetween val="midCat"/>
        <c:majorUnit val="1"/>
        <c:minorUnit val="1"/>
      </c:valAx>
      <c:valAx>
        <c:axId val="37319280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>
                    <a:effectLst/>
                  </a:rPr>
                  <a:t>Percent Bridges in Good or Fair Condition</a:t>
                </a:r>
                <a:endParaRPr lang="en-US" sz="1800">
                  <a:effectLst/>
                </a:endParaRPr>
              </a:p>
            </c:rich>
          </c:tx>
          <c:layout>
            <c:manualLayout>
              <c:xMode val="edge"/>
              <c:yMode val="edge"/>
              <c:x val="2.6505363524142754E-2"/>
              <c:y val="0.1462417084132333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197504"/>
        <c:crosses val="autoZero"/>
        <c:crossBetween val="midCat"/>
        <c:majorUnit val="5.000000000000001E-2"/>
      </c:valAx>
      <c:sp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12349557847503889"/>
          <c:y val="0.87887116631020579"/>
          <c:w val="0.82670242769332369"/>
          <c:h val="0.100573726659579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0.18494</cdr:x>
      <cdr:y>0.15686</cdr:y>
    </cdr:from>
    <cdr:to>
      <cdr:x>0.71111</cdr:x>
      <cdr:y>0.20556</cdr:y>
    </cdr:to>
    <cdr:sp macro="" textlink="">
      <cdr:nvSpPr>
        <cdr:cNvPr id="64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9604" y="286872"/>
          <a:ext cx="1563675" cy="89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Goal - 95% of Freeway Bridges in Good/Fair Condition</a:t>
          </a:r>
        </a:p>
      </cdr:txBody>
    </cdr:sp>
  </cdr:relSizeAnchor>
  <cdr:relSizeAnchor xmlns:cdr="http://schemas.openxmlformats.org/drawingml/2006/chartDrawing">
    <cdr:from>
      <cdr:x>0.47872</cdr:x>
      <cdr:y>0.40035</cdr:y>
    </cdr:from>
    <cdr:to>
      <cdr:x>0.9793</cdr:x>
      <cdr:y>0.43744</cdr:y>
    </cdr:to>
    <cdr:sp macro="" textlink="">
      <cdr:nvSpPr>
        <cdr:cNvPr id="6441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9000" y="1447801"/>
          <a:ext cx="3585554" cy="1341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Goal - 85% of </a:t>
          </a: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Non-Freeway</a:t>
          </a: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Bridges in Good/Fair Condition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F0A176-3D56-447F-80C2-8CE3C65FD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056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A176-3D56-447F-80C2-8CE3C65FDFB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6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C9786-D99F-4871-94E9-0E46BEC570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5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89D51-FA7C-40D1-A156-2BD27683D6D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72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89D51-FA7C-40D1-A156-2BD27683D6D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82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89D51-FA7C-40D1-A156-2BD27683D6D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678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89D51-FA7C-40D1-A156-2BD27683D6D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805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238CF3-3182-43BB-8365-B2FB3707F6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680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7F6B-7FDE-4862-B5EC-730CA517B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9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FE4F7-7FB7-4CE5-8672-368C37F27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60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34289A-F982-4639-9385-D7FD077F5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0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56CE1A-2630-49FE-8981-C2F37FE87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3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15F442-3CEF-4DDC-90F5-E752F177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5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71B166-6056-492C-8174-B2BC0F226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23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784A5-6AF3-4A16-97EE-587A06844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372D-EEDC-4510-847F-6A5C1E508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AAA1-972B-4F69-8373-1B665BAB3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9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34ED-9245-4796-9CDD-4F3AB9ECD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6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EE29D-EEF2-4C44-A02B-77AE5C605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41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F993-3015-4D56-AD50-2B0EDDBBD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2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AA3E-0315-450E-B3DB-8ABBF9FBD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6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27DAE-29E5-4857-9C0E-ECE0FD037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13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83C6034D-610A-42D9-BD11-9DAD1278F2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57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chigan.gov/BridgeInspe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ichigan.gov/BridgeInspec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ichigan.gov/BridgeInspec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dot bridge developmen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25563"/>
            <a:ext cx="50292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Network </a:t>
            </a:r>
            <a:r>
              <a:rPr lang="en-US" altLang="en-US" sz="2400" dirty="0" smtClean="0"/>
              <a:t>Life Cycle Analysis for </a:t>
            </a:r>
            <a:r>
              <a:rPr lang="en-US" altLang="en-US" sz="2400" dirty="0" smtClean="0"/>
              <a:t>Bridge Management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Rebecca Curtis, </a:t>
            </a:r>
            <a:r>
              <a:rPr lang="en-US" altLang="en-US" sz="1600" dirty="0" smtClean="0"/>
              <a:t>P.E.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Michigan Department of Transportation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Bridge Management Engineer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dirty="0" smtClean="0"/>
              <a:t>2015 </a:t>
            </a:r>
            <a:r>
              <a:rPr lang="en-US" altLang="en-US" sz="1400" dirty="0"/>
              <a:t>Transportation Asset Management </a:t>
            </a:r>
            <a:r>
              <a:rPr lang="en-US" altLang="en-US" sz="1400" dirty="0" smtClean="0"/>
              <a:t>Expert Task Group Webinar Series</a:t>
            </a:r>
            <a:endParaRPr lang="en-US" altLang="en-US" sz="1400" dirty="0"/>
          </a:p>
        </p:txBody>
      </p:sp>
      <p:pic>
        <p:nvPicPr>
          <p:cNvPr id="2052" name="Picture 4" descr="mdot bridge developmen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486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NBI conditions</a:t>
            </a:r>
          </a:p>
          <a:p>
            <a:pPr lvl="1"/>
            <a:r>
              <a:rPr lang="en-US" dirty="0" smtClean="0"/>
              <a:t>Budgets</a:t>
            </a:r>
          </a:p>
          <a:p>
            <a:pPr lvl="1"/>
            <a:r>
              <a:rPr lang="en-US" dirty="0" smtClean="0"/>
              <a:t>Strategies – “Mix of Fixes” </a:t>
            </a:r>
          </a:p>
          <a:p>
            <a:pPr lvl="2"/>
            <a:r>
              <a:rPr lang="en-US" dirty="0" smtClean="0"/>
              <a:t>% of budget dedicated to each main work category</a:t>
            </a:r>
          </a:p>
          <a:p>
            <a:pPr lvl="1"/>
            <a:r>
              <a:rPr lang="en-US" dirty="0" smtClean="0"/>
              <a:t>Project costs (by main work category)</a:t>
            </a:r>
          </a:p>
          <a:p>
            <a:pPr lvl="1"/>
            <a:r>
              <a:rPr lang="en-US" dirty="0" smtClean="0"/>
              <a:t>Preservation path</a:t>
            </a:r>
          </a:p>
          <a:p>
            <a:pPr lvl="2"/>
            <a:r>
              <a:rPr lang="en-US" dirty="0" smtClean="0"/>
              <a:t>Anticipated benefits of each main work category</a:t>
            </a:r>
          </a:p>
          <a:p>
            <a:pPr lvl="1"/>
            <a:r>
              <a:rPr lang="en-US" dirty="0" smtClean="0"/>
              <a:t>Can incorporate programmed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9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Probabilities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3" y="2758368"/>
            <a:ext cx="7965252" cy="2423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23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Deterioration Rates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41" y="2514600"/>
            <a:ext cx="5305486" cy="327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42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Forecasted Bridge Conditions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38306"/>
              </p:ext>
            </p:extLst>
          </p:nvPr>
        </p:nvGraphicFramePr>
        <p:xfrm>
          <a:off x="762000" y="2514600"/>
          <a:ext cx="7162800" cy="36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91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 smtClean="0"/>
              <a:t>Value of Network Modelling</a:t>
            </a:r>
            <a:endParaRPr lang="en-US" altLang="en-US" sz="3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102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What is the value of Bridge Preservation? What is the ideal mix of fixes?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1618885"/>
              </p:ext>
            </p:extLst>
          </p:nvPr>
        </p:nvGraphicFramePr>
        <p:xfrm>
          <a:off x="457200" y="21336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7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 smtClean="0"/>
              <a:t>Value of Network Modelling</a:t>
            </a:r>
            <a:endParaRPr lang="en-US" altLang="en-US" sz="3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102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What is the impact of revised budgets? What is the funding need to meet goals?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7" y="2079832"/>
            <a:ext cx="8233413" cy="357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 smtClean="0"/>
              <a:t>Value of Network Modelling</a:t>
            </a:r>
            <a:endParaRPr lang="en-US" altLang="en-US" sz="3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102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What is the value of innovative materials?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7654"/>
            <a:ext cx="6477000" cy="4346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 smtClean="0"/>
              <a:t>Value of Network Modelling</a:t>
            </a:r>
            <a:endParaRPr lang="en-US" altLang="en-US" sz="3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102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Develop preservation guidelines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5791702" cy="4212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5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Network </a:t>
            </a:r>
            <a:r>
              <a:rPr lang="en-US" sz="4000" dirty="0" smtClean="0"/>
              <a:t>Modeling </a:t>
            </a:r>
            <a:r>
              <a:rPr lang="en-US" sz="4000" dirty="0"/>
              <a:t>at MDOT</a:t>
            </a:r>
            <a:endParaRPr lang="en-US" altLang="en-US" sz="3800" dirty="0"/>
          </a:p>
        </p:txBody>
      </p:sp>
      <p:graphicFrame>
        <p:nvGraphicFramePr>
          <p:cNvPr id="105588" name="Group 11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44419707"/>
              </p:ext>
            </p:extLst>
          </p:nvPr>
        </p:nvGraphicFramePr>
        <p:xfrm>
          <a:off x="6400800" y="1574825"/>
          <a:ext cx="2133600" cy="2476125"/>
        </p:xfrm>
        <a:graphic>
          <a:graphicData uri="http://schemas.openxmlformats.org/drawingml/2006/table">
            <a:tbl>
              <a:tblPr/>
              <a:tblGrid>
                <a:gridCol w="1219200"/>
                <a:gridCol w="914400"/>
              </a:tblGrid>
              <a:tr h="189594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Scour Vulnerability Factors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Weight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Scour (Item 113)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234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Sub Units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Footing Type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Skew Angle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Protection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Type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Scour Mitigation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4106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Scour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9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Weight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590" name="Group 11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86776923"/>
              </p:ext>
            </p:extLst>
          </p:nvPr>
        </p:nvGraphicFramePr>
        <p:xfrm>
          <a:off x="6400800" y="4114800"/>
          <a:ext cx="2133600" cy="1706880"/>
        </p:xfrm>
        <a:graphic>
          <a:graphicData uri="http://schemas.openxmlformats.org/drawingml/2006/table">
            <a:tbl>
              <a:tblPr/>
              <a:tblGrid>
                <a:gridCol w="1228436"/>
                <a:gridCol w="905164"/>
              </a:tblGrid>
              <a:tr h="17526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Scour Criticality Factors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Weight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Highway Classification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Volume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Detour Length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Replacement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Impact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752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Weight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5" y="1574825"/>
            <a:ext cx="5794716" cy="42925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23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mdot bridge developmen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25563"/>
            <a:ext cx="50292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Questions?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Rebecca Curtis, </a:t>
            </a:r>
            <a:r>
              <a:rPr lang="en-US" altLang="en-US" sz="1600" dirty="0" smtClean="0"/>
              <a:t>P.E.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Michigan Department of Transportation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Bridge Management Engineer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400" dirty="0"/>
              <a:t>2015 Transportation Asset Management Expert Task Group Webinar Series</a:t>
            </a:r>
          </a:p>
        </p:txBody>
      </p:sp>
      <p:pic>
        <p:nvPicPr>
          <p:cNvPr id="150532" name="Picture 4" descr="mdot bridge developmen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486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Where did we start?</a:t>
            </a:r>
            <a:endParaRPr lang="en-US" alt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hlinkClick r:id="rId3"/>
            </a:endParaRPr>
          </a:p>
          <a:p>
            <a:endParaRPr lang="en-US" sz="2800" dirty="0">
              <a:hlinkClick r:id="rId3"/>
            </a:endParaRPr>
          </a:p>
          <a:p>
            <a:endParaRPr lang="en-US" sz="2800" dirty="0" smtClean="0">
              <a:hlinkClick r:id="rId3"/>
            </a:endParaRPr>
          </a:p>
          <a:p>
            <a:endParaRPr lang="en-US" sz="2800" dirty="0">
              <a:hlinkClick r:id="rId3"/>
            </a:endParaRPr>
          </a:p>
          <a:p>
            <a:endParaRPr lang="en-US" sz="2800" dirty="0" smtClean="0">
              <a:hlinkClick r:id="rId3"/>
            </a:endParaRPr>
          </a:p>
          <a:p>
            <a:endParaRPr lang="en-US" sz="2800" dirty="0"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02581"/>
            <a:ext cx="8510754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2" y="1676400"/>
            <a:ext cx="7840136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Where are we now?</a:t>
            </a:r>
            <a:endParaRPr lang="en-US" alt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05630"/>
            <a:ext cx="8504657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17638"/>
            <a:ext cx="396240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Michigan has 10,991 bridges</a:t>
            </a:r>
          </a:p>
          <a:p>
            <a:pPr lvl="1"/>
            <a:r>
              <a:rPr lang="en-US" altLang="en-US" dirty="0" smtClean="0"/>
              <a:t>State</a:t>
            </a:r>
          </a:p>
          <a:p>
            <a:pPr lvl="2"/>
            <a:r>
              <a:rPr lang="en-US" altLang="en-US" dirty="0" smtClean="0"/>
              <a:t>4,450 bridges</a:t>
            </a:r>
          </a:p>
          <a:p>
            <a:pPr lvl="2"/>
            <a:r>
              <a:rPr lang="en-US" altLang="en-US" dirty="0" smtClean="0"/>
              <a:t>94.2% good or fair</a:t>
            </a:r>
            <a:endParaRPr lang="en-US" altLang="en-US" dirty="0"/>
          </a:p>
          <a:p>
            <a:pPr lvl="1"/>
            <a:r>
              <a:rPr lang="en-US" altLang="en-US" dirty="0" smtClean="0"/>
              <a:t>Local Agency</a:t>
            </a:r>
          </a:p>
          <a:p>
            <a:pPr lvl="2"/>
            <a:r>
              <a:rPr lang="en-US" altLang="en-US" dirty="0" smtClean="0"/>
              <a:t>6,541 </a:t>
            </a:r>
            <a:r>
              <a:rPr lang="en-US" altLang="en-US" dirty="0" smtClean="0"/>
              <a:t>bridges</a:t>
            </a:r>
          </a:p>
          <a:p>
            <a:pPr lvl="2"/>
            <a:r>
              <a:rPr lang="en-US" altLang="en-US" dirty="0" smtClean="0"/>
              <a:t>85.3% good or fair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4256"/>
          <a:stretch/>
        </p:blipFill>
        <p:spPr>
          <a:xfrm>
            <a:off x="4383157" y="1143000"/>
            <a:ext cx="3481406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15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vs. Project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 fontScale="85000" lnSpcReduction="10000"/>
          </a:bodyPr>
          <a:lstStyle/>
          <a:p>
            <a:r>
              <a:rPr lang="en-US" dirty="0" smtClean="0"/>
              <a:t>Network Level</a:t>
            </a:r>
          </a:p>
          <a:p>
            <a:pPr lvl="1"/>
            <a:r>
              <a:rPr lang="en-US" dirty="0" smtClean="0"/>
              <a:t>NBI Minimum Condition Ratings</a:t>
            </a:r>
          </a:p>
          <a:p>
            <a:pPr lvl="1"/>
            <a:r>
              <a:rPr lang="en-US" dirty="0" smtClean="0"/>
              <a:t>BCFS for forecasting (spreadsheet)</a:t>
            </a:r>
          </a:p>
          <a:p>
            <a:pPr lvl="1"/>
            <a:r>
              <a:rPr lang="en-US" dirty="0" smtClean="0"/>
              <a:t>Manage populations of bridges</a:t>
            </a:r>
          </a:p>
          <a:p>
            <a:pPr lvl="1"/>
            <a:r>
              <a:rPr lang="en-US" dirty="0" smtClean="0"/>
              <a:t>Provides information for executives, Legislature and State Transportation </a:t>
            </a:r>
            <a:r>
              <a:rPr lang="en-US" dirty="0"/>
              <a:t>C</a:t>
            </a:r>
            <a:r>
              <a:rPr lang="en-US" dirty="0" smtClean="0"/>
              <a:t>ommission</a:t>
            </a:r>
          </a:p>
          <a:p>
            <a:r>
              <a:rPr lang="en-US" dirty="0" smtClean="0"/>
              <a:t>Project Level</a:t>
            </a:r>
          </a:p>
          <a:p>
            <a:pPr lvl="1"/>
            <a:r>
              <a:rPr lang="en-US" dirty="0" smtClean="0"/>
              <a:t>National Bridge Elements</a:t>
            </a:r>
          </a:p>
          <a:p>
            <a:pPr lvl="1"/>
            <a:r>
              <a:rPr lang="en-US" dirty="0" err="1" smtClean="0"/>
              <a:t>Pontis</a:t>
            </a:r>
            <a:r>
              <a:rPr lang="en-US" dirty="0" smtClean="0"/>
              <a:t>/</a:t>
            </a:r>
            <a:r>
              <a:rPr lang="en-US" dirty="0" err="1" smtClean="0"/>
              <a:t>AASHTOWare</a:t>
            </a:r>
            <a:r>
              <a:rPr lang="en-US" baseline="30000" dirty="0" err="1" smtClean="0"/>
              <a:t>TM</a:t>
            </a:r>
            <a:r>
              <a:rPr lang="en-US" dirty="0" smtClean="0"/>
              <a:t> Bridge Management Software</a:t>
            </a:r>
            <a:endParaRPr lang="en-US" dirty="0" smtClean="0"/>
          </a:p>
          <a:p>
            <a:pPr lvl="1"/>
            <a:r>
              <a:rPr lang="en-US" dirty="0" smtClean="0"/>
              <a:t>Prioritize between bridge projects</a:t>
            </a:r>
          </a:p>
          <a:p>
            <a:pPr lvl="1"/>
            <a:r>
              <a:rPr lang="en-US" dirty="0" smtClean="0"/>
              <a:t>Manage bridge elements</a:t>
            </a:r>
          </a:p>
          <a:p>
            <a:pPr lvl="1"/>
            <a:r>
              <a:rPr lang="en-US" dirty="0" smtClean="0"/>
              <a:t>Provides information for bridge engineers and practitioners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0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sz="2400" i="1" dirty="0" smtClean="0"/>
          </a:p>
          <a:p>
            <a:pPr eaLnBrk="1" hangingPunct="1"/>
            <a:endParaRPr lang="en-US" altLang="en-US" sz="2400" i="1" dirty="0" smtClean="0"/>
          </a:p>
          <a:p>
            <a:pPr lvl="1" eaLnBrk="1" hangingPunct="1">
              <a:buFontTx/>
              <a:buNone/>
            </a:pPr>
            <a:endParaRPr lang="en-US" altLang="en-US" sz="2000" i="1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NBI Condition Ratings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229128" cy="45720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41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NBI Condition Ratings</a:t>
            </a:r>
            <a:endParaRPr lang="en-US" alt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>
              <a:hlinkClick r:id="rId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7145867" cy="470485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159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28" y="1295400"/>
            <a:ext cx="5806943" cy="4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33731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10844</TotalTime>
  <Words>396</Words>
  <Application>Microsoft Office PowerPoint</Application>
  <PresentationFormat>On-screen Show (4:3)</PresentationFormat>
  <Paragraphs>254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Wingdings</vt:lpstr>
      <vt:lpstr>Edge</vt:lpstr>
      <vt:lpstr>PowerPoint Presentation</vt:lpstr>
      <vt:lpstr>Where did we start?</vt:lpstr>
      <vt:lpstr>Performance Measures</vt:lpstr>
      <vt:lpstr>Where are we now?</vt:lpstr>
      <vt:lpstr>Inventory</vt:lpstr>
      <vt:lpstr>Network vs. Project Level Analysis</vt:lpstr>
      <vt:lpstr>NBI Condition Ratings</vt:lpstr>
      <vt:lpstr>NBI Condition Ratings</vt:lpstr>
      <vt:lpstr>BCFS</vt:lpstr>
      <vt:lpstr>BCFS</vt:lpstr>
      <vt:lpstr>BCFS Results</vt:lpstr>
      <vt:lpstr>BCFS Results</vt:lpstr>
      <vt:lpstr>BCFS Results</vt:lpstr>
      <vt:lpstr>Value of Network Modelling</vt:lpstr>
      <vt:lpstr>Value of Network Modelling</vt:lpstr>
      <vt:lpstr>Value of Network Modelling</vt:lpstr>
      <vt:lpstr>Value of Network Modelling</vt:lpstr>
      <vt:lpstr>Future Network Modeling at MDOT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Information Technology</dc:creator>
  <cp:lastModifiedBy>Curtis, Rebecca (MDOT)</cp:lastModifiedBy>
  <cp:revision>78</cp:revision>
  <dcterms:created xsi:type="dcterms:W3CDTF">2012-04-20T19:40:38Z</dcterms:created>
  <dcterms:modified xsi:type="dcterms:W3CDTF">2015-09-08T20:33:27Z</dcterms:modified>
</cp:coreProperties>
</file>