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 id="2147483753" r:id="rId2"/>
    <p:sldMasterId id="2147483650" r:id="rId3"/>
  </p:sldMasterIdLst>
  <p:notesMasterIdLst>
    <p:notesMasterId r:id="rId30"/>
  </p:notesMasterIdLst>
  <p:handoutMasterIdLst>
    <p:handoutMasterId r:id="rId31"/>
  </p:handoutMasterIdLst>
  <p:sldIdLst>
    <p:sldId id="259" r:id="rId4"/>
    <p:sldId id="319" r:id="rId5"/>
    <p:sldId id="321" r:id="rId6"/>
    <p:sldId id="326" r:id="rId7"/>
    <p:sldId id="347" r:id="rId8"/>
    <p:sldId id="320" r:id="rId9"/>
    <p:sldId id="322" r:id="rId10"/>
    <p:sldId id="324" r:id="rId11"/>
    <p:sldId id="323" r:id="rId12"/>
    <p:sldId id="334" r:id="rId13"/>
    <p:sldId id="325" r:id="rId14"/>
    <p:sldId id="333" r:id="rId15"/>
    <p:sldId id="335" r:id="rId16"/>
    <p:sldId id="336" r:id="rId17"/>
    <p:sldId id="337" r:id="rId18"/>
    <p:sldId id="338" r:id="rId19"/>
    <p:sldId id="339" r:id="rId20"/>
    <p:sldId id="327" r:id="rId21"/>
    <p:sldId id="341" r:id="rId22"/>
    <p:sldId id="342" r:id="rId23"/>
    <p:sldId id="343" r:id="rId24"/>
    <p:sldId id="344" r:id="rId25"/>
    <p:sldId id="346" r:id="rId26"/>
    <p:sldId id="340" r:id="rId27"/>
    <p:sldId id="345" r:id="rId28"/>
    <p:sldId id="348" r:id="rId29"/>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19039F"/>
    <a:srgbClr val="9BD0F2"/>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86382" autoAdjust="0"/>
  </p:normalViewPr>
  <p:slideViewPr>
    <p:cSldViewPr>
      <p:cViewPr>
        <p:scale>
          <a:sx n="76" d="100"/>
          <a:sy n="76" d="100"/>
        </p:scale>
        <p:origin x="162" y="42"/>
      </p:cViewPr>
      <p:guideLst>
        <p:guide orient="horz" pos="480"/>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458"/>
    </p:cViewPr>
  </p:sorterViewPr>
  <p:notesViewPr>
    <p:cSldViewPr>
      <p:cViewPr varScale="1">
        <p:scale>
          <a:sx n="67" d="100"/>
          <a:sy n="67" d="100"/>
        </p:scale>
        <p:origin x="-2784"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977928"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1"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defRPr sz="1200"/>
            </a:lvl1pPr>
          </a:lstStyle>
          <a:p>
            <a:pPr>
              <a:defRPr/>
            </a:pPr>
            <a:endParaRPr lang="en-US"/>
          </a:p>
        </p:txBody>
      </p:sp>
      <p:sp>
        <p:nvSpPr>
          <p:cNvPr id="7173" name="Rectangle 5"/>
          <p:cNvSpPr>
            <a:spLocks noGrp="1" noChangeArrowheads="1"/>
          </p:cNvSpPr>
          <p:nvPr>
            <p:ph type="sldNum" sz="quarter" idx="3"/>
          </p:nvPr>
        </p:nvSpPr>
        <p:spPr bwMode="auto">
          <a:xfrm>
            <a:off x="3977928"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lgn="r">
              <a:defRPr sz="1200"/>
            </a:lvl1pPr>
          </a:lstStyle>
          <a:p>
            <a:pPr>
              <a:defRPr/>
            </a:pPr>
            <a:fld id="{1DF38DA2-4BFA-4969-8B58-42C79E4279A8}" type="slidenum">
              <a:rPr lang="en-US"/>
              <a:pPr>
                <a:defRPr/>
              </a:pPr>
              <a:t>‹#›</a:t>
            </a:fld>
            <a:endParaRPr lang="en-US"/>
          </a:p>
        </p:txBody>
      </p:sp>
    </p:spTree>
    <p:extLst>
      <p:ext uri="{BB962C8B-B14F-4D97-AF65-F5344CB8AC3E}">
        <p14:creationId xmlns:p14="http://schemas.microsoft.com/office/powerpoint/2010/main" val="3178729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977928" y="2"/>
            <a:ext cx="3043649" cy="464839"/>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2615" y="4422132"/>
            <a:ext cx="5617870" cy="4188171"/>
          </a:xfrm>
          <a:prstGeom prst="rect">
            <a:avLst/>
          </a:prstGeom>
          <a:noFill/>
          <a:ln w="9525">
            <a:noFill/>
            <a:miter lim="800000"/>
            <a:headEnd/>
            <a:tailEnd/>
          </a:ln>
          <a:effectLst/>
        </p:spPr>
        <p:txBody>
          <a:bodyPr vert="horz" wrap="square" lIns="88441" tIns="44220" rIns="88441" bIns="442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1"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977928" y="8842724"/>
            <a:ext cx="3043649" cy="464839"/>
          </a:xfrm>
          <a:prstGeom prst="rect">
            <a:avLst/>
          </a:prstGeom>
          <a:noFill/>
          <a:ln w="9525">
            <a:noFill/>
            <a:miter lim="800000"/>
            <a:headEnd/>
            <a:tailEnd/>
          </a:ln>
          <a:effectLst/>
        </p:spPr>
        <p:txBody>
          <a:bodyPr vert="horz" wrap="square" lIns="88441" tIns="44220" rIns="88441" bIns="44220" numCol="1" anchor="b" anchorCtr="0" compatLnSpc="1">
            <a:prstTxWarp prst="textNoShape">
              <a:avLst/>
            </a:prstTxWarp>
          </a:bodyPr>
          <a:lstStyle>
            <a:lvl1pPr algn="r">
              <a:defRPr sz="1200"/>
            </a:lvl1pPr>
          </a:lstStyle>
          <a:p>
            <a:pPr>
              <a:defRPr/>
            </a:pPr>
            <a:fld id="{30BA0A95-F60F-4896-BA9B-B3E8A295C27B}" type="slidenum">
              <a:rPr lang="en-US"/>
              <a:pPr>
                <a:defRPr/>
              </a:pPr>
              <a:t>‹#›</a:t>
            </a:fld>
            <a:endParaRPr lang="en-US"/>
          </a:p>
        </p:txBody>
      </p:sp>
    </p:spTree>
    <p:extLst>
      <p:ext uri="{BB962C8B-B14F-4D97-AF65-F5344CB8AC3E}">
        <p14:creationId xmlns:p14="http://schemas.microsoft.com/office/powerpoint/2010/main" val="2135288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1</a:t>
            </a:fld>
            <a:endParaRPr lang="en-US"/>
          </a:p>
        </p:txBody>
      </p:sp>
    </p:spTree>
    <p:extLst>
      <p:ext uri="{BB962C8B-B14F-4D97-AF65-F5344CB8AC3E}">
        <p14:creationId xmlns:p14="http://schemas.microsoft.com/office/powerpoint/2010/main" val="26111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Safety Performance Management and Targets Paradigm……</a:t>
            </a:r>
          </a:p>
          <a:p>
            <a:endParaRPr lang="en-US" dirty="0" smtClean="0"/>
          </a:p>
          <a:p>
            <a:r>
              <a:rPr lang="en-US" dirty="0" smtClean="0"/>
              <a:t>FHWA shares the vision that zero fatalities on our Nation's roadways is the only acceptable goal. FHWA also recognizes that reaching zero fatalities will require time and significant effort by everyone. The State's annual safety performance targets represent an important step in helping States work toward the ultimate goal of eliminating traffic deaths and serious injuries. The safety performance targets are considered interim performance levels that make progress toward the long-term goal of zero fatalities.</a:t>
            </a:r>
          </a:p>
          <a:p>
            <a:endParaRPr lang="en-US" dirty="0" smtClean="0"/>
          </a:p>
          <a:p>
            <a:r>
              <a:rPr lang="en-US" dirty="0" smtClean="0"/>
              <a:t>The safety performance targets are provided in the State HSIP Report and based on a 5-year rolling average. FHWA does not prescribe a methodology for States to set their annual safety performance targets. States have the flexibility to use the methodology they deem most appropriate. The FHWA encourages States to review data sets and trends and consider factors that may affect targets. The safety performance targets should be data-driven, realistic, and attainable and should align with the performance management framework and legislative intent.</a:t>
            </a:r>
          </a:p>
          <a:p>
            <a:endParaRPr lang="en-US" dirty="0" smtClean="0"/>
          </a:p>
          <a:p>
            <a:r>
              <a:rPr lang="en-US" dirty="0" smtClean="0"/>
              <a:t>The “performance</a:t>
            </a:r>
            <a:r>
              <a:rPr lang="en-US" baseline="0" dirty="0" smtClean="0"/>
              <a:t> management paradigm” facing States 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3</a:t>
            </a:fld>
            <a:endParaRPr lang="en-US"/>
          </a:p>
        </p:txBody>
      </p:sp>
    </p:spTree>
    <p:extLst>
      <p:ext uri="{BB962C8B-B14F-4D97-AF65-F5344CB8AC3E}">
        <p14:creationId xmlns:p14="http://schemas.microsoft.com/office/powerpoint/2010/main" val="429288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Performance Management (Safety PM) is part of the overall Transportation Performance Management (TPM) program, which FHWA defines as a strategic approach that uses system information to make investment and policy decision to achieve national performance goals. The Safety PM Final Rule supports the Highway Safety Improvement Program (HSIP), as it establishes safety performance measure requirements for the purpose of carrying out the HSIP and to assess fatalities and serious injuries on all public roads.</a:t>
            </a:r>
          </a:p>
          <a:p>
            <a:endParaRPr lang="en-US" dirty="0" smtClean="0"/>
          </a:p>
          <a:p>
            <a:r>
              <a:rPr lang="en-US" dirty="0" smtClean="0"/>
              <a:t>The Safety PM Final Rule establishes five performance measures as the five-year rolling averages to include: ◾Number of fatalities (The total number of persons suffering fatal injuries in a motor vehicle crash during a calendar year),</a:t>
            </a:r>
            <a:r>
              <a:rPr lang="en-US" baseline="0" dirty="0" smtClean="0"/>
              <a:t> R</a:t>
            </a:r>
            <a:r>
              <a:rPr lang="en-US" dirty="0" smtClean="0"/>
              <a:t>ate of fatalities per 100 million vehicle miles traveled (VMT) (The ratio of total number of fatalities to the number of vehicle miles traveled (VMT expressed in 100 Million VMT) in a calendar year),</a:t>
            </a:r>
            <a:r>
              <a:rPr lang="en-US" baseline="0" dirty="0" smtClean="0"/>
              <a:t> N</a:t>
            </a:r>
            <a:r>
              <a:rPr lang="en-US" dirty="0" smtClean="0"/>
              <a:t>umber of serious injuries (The total number of persons suffering at least one serious injury in a motor vehicle crash during a calendar year),</a:t>
            </a:r>
            <a:r>
              <a:rPr lang="en-US" baseline="0" dirty="0" smtClean="0"/>
              <a:t> </a:t>
            </a:r>
            <a:r>
              <a:rPr lang="en-US" dirty="0" smtClean="0"/>
              <a:t>Rate of serious injuries per 100 million VMT (The ratio of total number of serious injuries to the number of VMT (VMT expressed in 100 Million VMT) in a calendar year),</a:t>
            </a:r>
            <a:r>
              <a:rPr lang="en-US" baseline="0" dirty="0" smtClean="0"/>
              <a:t> and </a:t>
            </a:r>
            <a:r>
              <a:rPr lang="en-US" dirty="0" smtClean="0"/>
              <a:t>Number of non-motorized fatalities and number of non-motorized serious injuries combined (The combined total number of non-motorized fatalities and non-motorized serious injuries involving a motor vehicle during a calendar year). </a:t>
            </a:r>
          </a:p>
          <a:p>
            <a:endParaRPr lang="en-US" dirty="0" smtClean="0"/>
          </a:p>
          <a:p>
            <a:r>
              <a:rPr lang="en-US" dirty="0" smtClean="0"/>
              <a:t>The Safety PM Final Rule also establishes the process for DOTs and MPOs to establish and report their safety targets, and the process that FHWA will use to assess whether State DOTs have met or made significant progress toward meeting their safety targets. The Safety PM Final Rule also establishes a common national definition for serious injuries. Below are helpful resources to support the implementation of the Safety PM Final Rule.</a:t>
            </a:r>
          </a:p>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6</a:t>
            </a:fld>
            <a:endParaRPr lang="en-US"/>
          </a:p>
        </p:txBody>
      </p:sp>
    </p:spTree>
    <p:extLst>
      <p:ext uri="{BB962C8B-B14F-4D97-AF65-F5344CB8AC3E}">
        <p14:creationId xmlns:p14="http://schemas.microsoft.com/office/powerpoint/2010/main" val="93149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Missing Puerto Rico</a:t>
            </a:r>
          </a:p>
          <a:p>
            <a:endParaRPr lang="en-US" dirty="0" smtClean="0"/>
          </a:p>
          <a:p>
            <a:r>
              <a:rPr lang="en-US" dirty="0" smtClean="0"/>
              <a:t>State Target Achievement</a:t>
            </a:r>
          </a:p>
          <a:p>
            <a:endParaRPr lang="en-US" dirty="0" smtClean="0"/>
          </a:p>
          <a:p>
            <a:r>
              <a:rPr lang="en-US" dirty="0" smtClean="0"/>
              <a:t>On April 24, 2020 the FHWA determined whether each State has met or made significant progress toward its safety performance targets and reported the findings to States and the public. A State is considered to have met or made significant progress when at least four out of the five safety performance targets are met or the actual outcome for the safety performance target is better than baseline performance. </a:t>
            </a:r>
          </a:p>
          <a:p>
            <a:endParaRPr lang="en-US" dirty="0" smtClean="0"/>
          </a:p>
          <a:p>
            <a:r>
              <a:rPr lang="en-US" dirty="0" smtClean="0"/>
              <a:t>CPBM</a:t>
            </a:r>
            <a:r>
              <a:rPr lang="en-US" baseline="0" dirty="0" smtClean="0"/>
              <a:t> analyzed all the results and found that: </a:t>
            </a:r>
            <a:r>
              <a:rPr lang="en-US" dirty="0" smtClean="0"/>
              <a:t>27 State DOTs Made Significant Progress and 25 State DOTs Did Not Make Significant Progress</a:t>
            </a:r>
          </a:p>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7</a:t>
            </a:fld>
            <a:endParaRPr lang="en-US"/>
          </a:p>
        </p:txBody>
      </p:sp>
    </p:spTree>
    <p:extLst>
      <p:ext uri="{BB962C8B-B14F-4D97-AF65-F5344CB8AC3E}">
        <p14:creationId xmlns:p14="http://schemas.microsoft.com/office/powerpoint/2010/main" val="405368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few charts show the percent difference</a:t>
            </a:r>
            <a:r>
              <a:rPr lang="en-US" baseline="0" dirty="0" smtClean="0"/>
              <a:t> for each performance measure target and actual result.</a:t>
            </a:r>
          </a:p>
          <a:p>
            <a:endParaRPr lang="en-US" baseline="0" dirty="0" smtClean="0"/>
          </a:p>
          <a:p>
            <a:r>
              <a:rPr lang="en-US" baseline="0" dirty="0" smtClean="0"/>
              <a:t>The black line indicates the cutoff (0) between a state DOT meeting its target or not.</a:t>
            </a:r>
          </a:p>
          <a:p>
            <a:endParaRPr lang="en-US" baseline="0" dirty="0" smtClean="0"/>
          </a:p>
          <a:p>
            <a:r>
              <a:rPr lang="en-US" baseline="0" dirty="0" smtClean="0"/>
              <a:t>While the variability between target and actual increases between fatality, serious injury, and non-motorized fatality, the vast majority of states establish a target within 10% of the actual. </a:t>
            </a:r>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13</a:t>
            </a:fld>
            <a:endParaRPr lang="en-US"/>
          </a:p>
        </p:txBody>
      </p:sp>
    </p:spTree>
    <p:extLst>
      <p:ext uri="{BB962C8B-B14F-4D97-AF65-F5344CB8AC3E}">
        <p14:creationId xmlns:p14="http://schemas.microsoft.com/office/powerpoint/2010/main" val="374123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A0A95-F60F-4896-BA9B-B3E8A295C27B}" type="slidenum">
              <a:rPr lang="en-US" smtClean="0"/>
              <a:pPr>
                <a:defRPr/>
              </a:pPr>
              <a:t>18</a:t>
            </a:fld>
            <a:endParaRPr lang="en-US"/>
          </a:p>
        </p:txBody>
      </p:sp>
    </p:spTree>
    <p:extLst>
      <p:ext uri="{BB962C8B-B14F-4D97-AF65-F5344CB8AC3E}">
        <p14:creationId xmlns:p14="http://schemas.microsoft.com/office/powerpoint/2010/main" val="661809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2011 AASHTO_ppt_background_light blue.jpg"/>
          <p:cNvPicPr>
            <a:picLocks noChangeAspect="1"/>
          </p:cNvPicPr>
          <p:nvPr userDrawn="1"/>
        </p:nvPicPr>
        <p:blipFill>
          <a:blip r:embed="rId2" cstate="print"/>
          <a:stretch>
            <a:fillRect/>
          </a:stretch>
        </p:blipFill>
        <p:spPr>
          <a:xfrm>
            <a:off x="0" y="0"/>
            <a:ext cx="12192000" cy="6858000"/>
          </a:xfrm>
          <a:prstGeom prst="rect">
            <a:avLst/>
          </a:prstGeom>
        </p:spPr>
      </p:pic>
      <p:sp>
        <p:nvSpPr>
          <p:cNvPr id="6" name="Rectangle 5"/>
          <p:cNvSpPr/>
          <p:nvPr userDrawn="1"/>
        </p:nvSpPr>
        <p:spPr>
          <a:xfrm>
            <a:off x="0" y="556260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7" name="Rectangle 7"/>
          <p:cNvSpPr>
            <a:spLocks noGrp="1" noChangeArrowheads="1"/>
          </p:cNvSpPr>
          <p:nvPr>
            <p:ph type="ctrTitle"/>
          </p:nvPr>
        </p:nvSpPr>
        <p:spPr>
          <a:xfrm>
            <a:off x="914400" y="2816226"/>
            <a:ext cx="10769600" cy="1470025"/>
          </a:xfrm>
        </p:spPr>
        <p:txBody>
          <a:bodyPr/>
          <a:lstStyle>
            <a:lvl1pPr algn="l">
              <a:defRPr b="1">
                <a:solidFill>
                  <a:schemeClr val="accent2"/>
                </a:solidFill>
              </a:defRPr>
            </a:lvl1pPr>
          </a:lstStyle>
          <a:p>
            <a:r>
              <a:rPr lang="en-US" dirty="0"/>
              <a:t>Click to edit Master title style</a:t>
            </a:r>
          </a:p>
        </p:txBody>
      </p:sp>
      <p:sp>
        <p:nvSpPr>
          <p:cNvPr id="10248" name="Rectangle 8"/>
          <p:cNvSpPr>
            <a:spLocks noGrp="1" noChangeArrowheads="1"/>
          </p:cNvSpPr>
          <p:nvPr>
            <p:ph type="subTitle" idx="1"/>
          </p:nvPr>
        </p:nvSpPr>
        <p:spPr>
          <a:xfrm>
            <a:off x="914400" y="4419600"/>
            <a:ext cx="8534400" cy="762000"/>
          </a:xfrm>
        </p:spPr>
        <p:txBody>
          <a:bodyPr/>
          <a:lstStyle>
            <a:lvl1pPr marL="0" indent="0" algn="l">
              <a:buFontTx/>
              <a:buNone/>
              <a:defRPr>
                <a:solidFill>
                  <a:schemeClr val="accent3"/>
                </a:solidFill>
              </a:defRPr>
            </a:lvl1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8001" y="749135"/>
            <a:ext cx="3048000" cy="8720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22098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839200" y="274638"/>
            <a:ext cx="2743200" cy="5516562"/>
          </a:xfrm>
        </p:spPr>
        <p:txBody>
          <a:bodyPr vert="eaVert"/>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8"/>
            <a:ext cx="80264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66344"/>
            <a:ext cx="10363200" cy="914402"/>
          </a:xfrm>
        </p:spPr>
        <p:txBody>
          <a:bodyPr/>
          <a:lstStyle>
            <a:lvl1pPr>
              <a:defRPr>
                <a:latin typeface="Arial"/>
                <a:cs typeface="Arial"/>
              </a:defRPr>
            </a:lvl1pPr>
          </a:lstStyle>
          <a:p>
            <a:r>
              <a:rPr lang="en-US" dirty="0"/>
              <a:t>Click to edit Title</a:t>
            </a:r>
          </a:p>
        </p:txBody>
      </p:sp>
      <p:sp>
        <p:nvSpPr>
          <p:cNvPr id="8" name="TextBox 7"/>
          <p:cNvSpPr txBox="1"/>
          <p:nvPr userDrawn="1"/>
        </p:nvSpPr>
        <p:spPr>
          <a:xfrm>
            <a:off x="10886832" y="6556248"/>
            <a:ext cx="390769" cy="169277"/>
          </a:xfrm>
          <a:prstGeom prst="rect">
            <a:avLst/>
          </a:prstGeom>
          <a:noFill/>
        </p:spPr>
        <p:txBody>
          <a:bodyPr wrap="square" lIns="0" tIns="0" rIns="0" bIns="0" rtlCol="0" anchor="b">
            <a:spAutoFit/>
          </a:bodyPr>
          <a:lstStyle/>
          <a:p>
            <a:pPr algn="r"/>
            <a:fld id="{12EB7FDA-3CFA-48E9-9A35-E50E94D3505F}" type="slidenum">
              <a:rPr lang="en-US" sz="1100" smtClean="0">
                <a:solidFill>
                  <a:schemeClr val="tx2">
                    <a:lumMod val="60000"/>
                    <a:lumOff val="40000"/>
                  </a:schemeClr>
                </a:solidFill>
                <a:latin typeface="+mn-lt"/>
              </a:rPr>
              <a:pPr algn="r"/>
              <a:t>‹#›</a:t>
            </a:fld>
            <a:endParaRPr lang="en-US" sz="11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914400" y="6450688"/>
            <a:ext cx="9144000" cy="261610"/>
          </a:xfrm>
          <a:prstGeom prst="rect">
            <a:avLst/>
          </a:prstGeom>
        </p:spPr>
        <p:txBody>
          <a:bodyPr wrap="square" anchor="b">
            <a:spAutoFit/>
          </a:bodyPr>
          <a:lstStyle>
            <a:lvl1pPr marL="0" indent="0">
              <a:buNone/>
              <a:defRPr sz="1100" i="1" baseline="0">
                <a:solidFill>
                  <a:srgbClr val="6C94AA"/>
                </a:solidFill>
                <a:latin typeface="+mn-lt"/>
              </a:defRPr>
            </a:lvl1pPr>
          </a:lstStyle>
          <a:p>
            <a:pPr lvl="0"/>
            <a:r>
              <a:rPr lang="en-US" dirty="0"/>
              <a:t>Click to insert footer</a:t>
            </a:r>
          </a:p>
        </p:txBody>
      </p:sp>
      <p:sp>
        <p:nvSpPr>
          <p:cNvPr id="5" name="Content Placeholder 4"/>
          <p:cNvSpPr>
            <a:spLocks noGrp="1"/>
          </p:cNvSpPr>
          <p:nvPr>
            <p:ph sz="quarter" idx="15" hasCustomPrompt="1"/>
          </p:nvPr>
        </p:nvSpPr>
        <p:spPr>
          <a:xfrm>
            <a:off x="914400" y="2058988"/>
            <a:ext cx="10363200" cy="42227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785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9" name="Picture 9" descr="Background 2 title print rgb"/>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p:spPr>
      </p:pic>
      <p:sp>
        <p:nvSpPr>
          <p:cNvPr id="10247" name="Rectangle 7"/>
          <p:cNvSpPr>
            <a:spLocks noGrp="1" noChangeArrowheads="1"/>
          </p:cNvSpPr>
          <p:nvPr>
            <p:ph type="ctrTitle"/>
          </p:nvPr>
        </p:nvSpPr>
        <p:spPr>
          <a:xfrm>
            <a:off x="914400" y="2663826"/>
            <a:ext cx="10363200" cy="1470025"/>
          </a:xfrm>
        </p:spPr>
        <p:txBody>
          <a:bodyPr/>
          <a:lstStyle>
            <a:lvl1pPr>
              <a:defRPr/>
            </a:lvl1pPr>
          </a:lstStyle>
          <a:p>
            <a:r>
              <a:rPr lang="en-US"/>
              <a:t>Click to edit Master title style</a:t>
            </a:r>
          </a:p>
        </p:txBody>
      </p:sp>
      <p:sp>
        <p:nvSpPr>
          <p:cNvPr id="10248" name="Rectangle 8"/>
          <p:cNvSpPr>
            <a:spLocks noGrp="1" noChangeArrowheads="1"/>
          </p:cNvSpPr>
          <p:nvPr>
            <p:ph type="subTitle" idx="1"/>
          </p:nvPr>
        </p:nvSpPr>
        <p:spPr>
          <a:xfrm>
            <a:off x="1828800" y="4419600"/>
            <a:ext cx="85344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914400" y="1676400"/>
            <a:ext cx="10668000" cy="4267200"/>
          </a:xfrm>
        </p:spPr>
        <p:txBody>
          <a:bodyPr/>
          <a:lstStyle>
            <a:lvl1pPr>
              <a:defRPr sz="2800"/>
            </a:lvl1pPr>
            <a:lvl2pPr>
              <a:buClr>
                <a:srgbClr val="92D050"/>
              </a:buClr>
              <a:defRPr sz="2400"/>
            </a:lvl2pPr>
            <a:lvl3pPr>
              <a:buClr>
                <a:srgbClr val="92D050"/>
              </a:buCl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516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1"/>
            <a:ext cx="103632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914400" y="4495800"/>
            <a:ext cx="10363200" cy="10668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2672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14400" y="2819401"/>
            <a:ext cx="10363200" cy="12954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38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16162"/>
            <a:ext cx="5386917"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676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389033" cy="33226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319588"/>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14400" y="2819401"/>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289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27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287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38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609600" y="1676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16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676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12192000" cy="22098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0"/>
            <a:ext cx="12192000" cy="22098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pic>
        <p:nvPicPr>
          <p:cNvPr id="8" name="Picture 7" descr="2011 AASHTO_ppt_background_light blue.jpg"/>
          <p:cNvPicPr>
            <a:picLocks noChangeAspect="1"/>
          </p:cNvPicPr>
          <p:nvPr userDrawn="1"/>
        </p:nvPicPr>
        <p:blipFill>
          <a:blip r:embed="rId14" cstate="print"/>
          <a:stretch>
            <a:fillRect/>
          </a:stretch>
        </p:blipFill>
        <p:spPr>
          <a:xfrm>
            <a:off x="0" y="0"/>
            <a:ext cx="12192000" cy="6858000"/>
          </a:xfrm>
          <a:prstGeom prst="rect">
            <a:avLst/>
          </a:prstGeom>
        </p:spPr>
      </p:pic>
      <p:sp>
        <p:nvSpPr>
          <p:cNvPr id="11" name="Rectangle 10"/>
          <p:cNvSpPr/>
          <p:nvPr userDrawn="1"/>
        </p:nvSpPr>
        <p:spPr>
          <a:xfrm>
            <a:off x="0" y="1524000"/>
            <a:ext cx="121920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609600" y="1676400"/>
            <a:ext cx="10972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p:cNvCxnSpPr/>
          <p:nvPr userDrawn="1"/>
        </p:nvCxnSpPr>
        <p:spPr>
          <a:xfrm rot="5400000">
            <a:off x="3289300" y="6515100"/>
            <a:ext cx="533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65" r:id="rId12"/>
  </p:sldLayoutIdLst>
  <p:hf hdr="0" ftr="0" dt="0"/>
  <p:txStyles>
    <p:titleStyle>
      <a:lvl1pPr algn="l" rtl="0" eaLnBrk="0" fontAlgn="base" hangingPunct="0">
        <a:spcBef>
          <a:spcPct val="0"/>
        </a:spcBef>
        <a:spcAft>
          <a:spcPct val="0"/>
        </a:spcAft>
        <a:defRPr sz="4400" b="1">
          <a:solidFill>
            <a:schemeClr val="accent2"/>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lr>
          <a:schemeClr val="folHlink"/>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1"/>
        </a:buClr>
        <a:buSzPct val="75000"/>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pic>
        <p:nvPicPr>
          <p:cNvPr id="1034" name="Picture 10" descr="Background 2 slide print rgb"/>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p:spPr>
      </p:pic>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lr>
          <a:schemeClr val="folHlink"/>
        </a:buClr>
        <a:buChar char="•"/>
        <a:defRPr sz="3200">
          <a:solidFill>
            <a:schemeClr val="bg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bg1"/>
          </a:solidFill>
          <a:latin typeface="+mn-lt"/>
        </a:defRPr>
      </a:lvl2pPr>
      <a:lvl3pPr marL="1143000" indent="-228600" algn="l" rtl="0" fontAlgn="base">
        <a:spcBef>
          <a:spcPct val="20000"/>
        </a:spcBef>
        <a:spcAft>
          <a:spcPct val="0"/>
        </a:spcAft>
        <a:buClr>
          <a:schemeClr val="accent1"/>
        </a:buClr>
        <a:buSzPct val="75000"/>
        <a:buFont typeface="Wingdings" pitchFamily="2" charset="2"/>
        <a:buChar char="v"/>
        <a:defRPr sz="2400">
          <a:solidFill>
            <a:schemeClr val="bg1"/>
          </a:solidFill>
          <a:latin typeface="+mn-lt"/>
        </a:defRPr>
      </a:lvl3pPr>
      <a:lvl4pPr marL="1600200" indent="-228600" algn="l" rtl="0" fontAlgn="base">
        <a:spcBef>
          <a:spcPct val="20000"/>
        </a:spcBef>
        <a:spcAft>
          <a:spcPct val="0"/>
        </a:spcAft>
        <a:buClr>
          <a:schemeClr val="accent1"/>
        </a:buClr>
        <a:buChar char="•"/>
        <a:defRPr sz="20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pic>
        <p:nvPicPr>
          <p:cNvPr id="2050" name="Picture 5" descr="AASHTO notes background"/>
          <p:cNvPicPr>
            <a:picLocks noChangeAspect="1" noChangeArrowheads="1"/>
          </p:cNvPicPr>
          <p:nvPr userDrawn="1"/>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Rectangle 4"/>
          <p:cNvSpPr>
            <a:spLocks noGrp="1" noChangeArrowheads="1"/>
          </p:cNvSpPr>
          <p:nvPr>
            <p:ph type="body" idx="1"/>
          </p:nvPr>
        </p:nvSpPr>
        <p:spPr bwMode="auto">
          <a:xfrm>
            <a:off x="609600" y="1676400"/>
            <a:ext cx="10972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v"/>
        <a:defRPr sz="2400">
          <a:solidFill>
            <a:schemeClr val="accent2"/>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accent2"/>
          </a:solidFill>
          <a:latin typeface="+mn-lt"/>
        </a:defRPr>
      </a:lvl5pPr>
      <a:lvl6pPr marL="25146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hardy@aashto.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accent2">
                <a:lumMod val="67000"/>
              </a:schemeClr>
            </a:gs>
            <a:gs pos="96000">
              <a:schemeClr val="accent2">
                <a:lumMod val="60000"/>
                <a:lumOff val="40000"/>
              </a:schemeClr>
            </a:gs>
          </a:gsLst>
          <a:lin ang="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769600" cy="1470025"/>
          </a:xfrm>
        </p:spPr>
        <p:txBody>
          <a:bodyPr/>
          <a:lstStyle/>
          <a:p>
            <a:r>
              <a:rPr lang="en-US" dirty="0" smtClean="0"/>
              <a:t>Assessment of State DOT</a:t>
            </a:r>
            <a:br>
              <a:rPr lang="en-US" dirty="0" smtClean="0"/>
            </a:br>
            <a:r>
              <a:rPr lang="en-US" dirty="0" smtClean="0"/>
              <a:t>National Safety Performance</a:t>
            </a:r>
            <a:r>
              <a:rPr lang="en-US" dirty="0"/>
              <a:t> </a:t>
            </a:r>
            <a:r>
              <a:rPr lang="en-US" dirty="0" smtClean="0"/>
              <a:t>Measures</a:t>
            </a:r>
            <a:br>
              <a:rPr lang="en-US" dirty="0" smtClean="0"/>
            </a:br>
            <a:r>
              <a:rPr lang="en-US" sz="3200" dirty="0" smtClean="0"/>
              <a:t>CY2018 – CY2020* Data</a:t>
            </a:r>
            <a:endParaRPr lang="en-US" dirty="0"/>
          </a:p>
        </p:txBody>
      </p:sp>
      <p:sp>
        <p:nvSpPr>
          <p:cNvPr id="4" name="Subtitle 3"/>
          <p:cNvSpPr>
            <a:spLocks noGrp="1"/>
          </p:cNvSpPr>
          <p:nvPr>
            <p:ph type="subTitle" idx="1"/>
          </p:nvPr>
        </p:nvSpPr>
        <p:spPr>
          <a:xfrm>
            <a:off x="914400" y="3352800"/>
            <a:ext cx="11125200" cy="762000"/>
          </a:xfrm>
        </p:spPr>
        <p:txBody>
          <a:bodyPr/>
          <a:lstStyle/>
          <a:p>
            <a:r>
              <a:rPr lang="en-US" sz="2800" dirty="0" smtClean="0"/>
              <a:t>Matthew H. Hardy, Ph.D.</a:t>
            </a:r>
          </a:p>
          <a:p>
            <a:r>
              <a:rPr lang="en-US" sz="2800" dirty="0" smtClean="0"/>
              <a:t>Program Director for Planning and Performance Management</a:t>
            </a:r>
          </a:p>
          <a:p>
            <a:r>
              <a:rPr lang="en-US" sz="2000" dirty="0" smtClean="0"/>
              <a:t>November </a:t>
            </a:r>
            <a:r>
              <a:rPr lang="en-US" sz="2000" dirty="0" smtClean="0"/>
              <a:t>2022</a:t>
            </a:r>
          </a:p>
          <a:p>
            <a:endParaRPr lang="en-US" sz="2000" dirty="0" smtClean="0"/>
          </a:p>
          <a:p>
            <a:r>
              <a:rPr lang="en-US" sz="2800" dirty="0"/>
              <a:t/>
            </a:r>
            <a:br>
              <a:rPr lang="en-US" sz="2800" dirty="0"/>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Targets</a:t>
            </a:r>
            <a:br>
              <a:rPr lang="en-US" dirty="0" smtClean="0"/>
            </a:br>
            <a:r>
              <a:rPr lang="en-US" sz="1800" dirty="0" smtClean="0"/>
              <a:t>Increasing: Safety Performance is </a:t>
            </a:r>
            <a:r>
              <a:rPr lang="en-US" sz="1800" i="1" dirty="0" smtClean="0"/>
              <a:t>DECLINING</a:t>
            </a:r>
            <a:r>
              <a:rPr lang="en-US" sz="1800" dirty="0" smtClean="0"/>
              <a:t/>
            </a:r>
            <a:br>
              <a:rPr lang="en-US" sz="1800" dirty="0" smtClean="0"/>
            </a:br>
            <a:r>
              <a:rPr lang="en-US" sz="1800" dirty="0" smtClean="0"/>
              <a:t>Decreasing: Safety Performance is </a:t>
            </a:r>
            <a:r>
              <a:rPr lang="en-US" sz="1800" i="1" dirty="0" smtClean="0"/>
              <a:t>IMPROVING</a:t>
            </a:r>
            <a:endParaRPr lang="en-US" i="1" dirty="0"/>
          </a:p>
        </p:txBody>
      </p:sp>
      <p:graphicFrame>
        <p:nvGraphicFramePr>
          <p:cNvPr id="3" name="Table 2"/>
          <p:cNvGraphicFramePr>
            <a:graphicFrameLocks noGrp="1"/>
          </p:cNvGraphicFramePr>
          <p:nvPr>
            <p:extLst>
              <p:ext uri="{D42A27DB-BD31-4B8C-83A1-F6EECF244321}">
                <p14:modId xmlns:p14="http://schemas.microsoft.com/office/powerpoint/2010/main" val="520235425"/>
              </p:ext>
            </p:extLst>
          </p:nvPr>
        </p:nvGraphicFramePr>
        <p:xfrm>
          <a:off x="838200" y="1828800"/>
          <a:ext cx="10744202" cy="4114800"/>
        </p:xfrm>
        <a:graphic>
          <a:graphicData uri="http://schemas.openxmlformats.org/drawingml/2006/table">
            <a:tbl>
              <a:tblPr firstRow="1" bandRow="1">
                <a:tableStyleId>{5C22544A-7EE6-4342-B048-85BDC9FD1C3A}</a:tableStyleId>
              </a:tblPr>
              <a:tblGrid>
                <a:gridCol w="1534886">
                  <a:extLst>
                    <a:ext uri="{9D8B030D-6E8A-4147-A177-3AD203B41FA5}">
                      <a16:colId xmlns:a16="http://schemas.microsoft.com/office/drawing/2014/main" val="2052137889"/>
                    </a:ext>
                  </a:extLst>
                </a:gridCol>
                <a:gridCol w="1534886">
                  <a:extLst>
                    <a:ext uri="{9D8B030D-6E8A-4147-A177-3AD203B41FA5}">
                      <a16:colId xmlns:a16="http://schemas.microsoft.com/office/drawing/2014/main" val="1114498616"/>
                    </a:ext>
                  </a:extLst>
                </a:gridCol>
                <a:gridCol w="1534886">
                  <a:extLst>
                    <a:ext uri="{9D8B030D-6E8A-4147-A177-3AD203B41FA5}">
                      <a16:colId xmlns:a16="http://schemas.microsoft.com/office/drawing/2014/main" val="2349169927"/>
                    </a:ext>
                  </a:extLst>
                </a:gridCol>
                <a:gridCol w="1534886">
                  <a:extLst>
                    <a:ext uri="{9D8B030D-6E8A-4147-A177-3AD203B41FA5}">
                      <a16:colId xmlns:a16="http://schemas.microsoft.com/office/drawing/2014/main" val="1041369567"/>
                    </a:ext>
                  </a:extLst>
                </a:gridCol>
                <a:gridCol w="1534886">
                  <a:extLst>
                    <a:ext uri="{9D8B030D-6E8A-4147-A177-3AD203B41FA5}">
                      <a16:colId xmlns:a16="http://schemas.microsoft.com/office/drawing/2014/main" val="2745980648"/>
                    </a:ext>
                  </a:extLst>
                </a:gridCol>
                <a:gridCol w="1534886">
                  <a:extLst>
                    <a:ext uri="{9D8B030D-6E8A-4147-A177-3AD203B41FA5}">
                      <a16:colId xmlns:a16="http://schemas.microsoft.com/office/drawing/2014/main" val="414760213"/>
                    </a:ext>
                  </a:extLst>
                </a:gridCol>
                <a:gridCol w="1534886">
                  <a:extLst>
                    <a:ext uri="{9D8B030D-6E8A-4147-A177-3AD203B41FA5}">
                      <a16:colId xmlns:a16="http://schemas.microsoft.com/office/drawing/2014/main" val="3403320824"/>
                    </a:ext>
                  </a:extLst>
                </a:gridCol>
              </a:tblGrid>
              <a:tr h="415464">
                <a:tc rowSpan="2">
                  <a:txBody>
                    <a:bodyPr/>
                    <a:lstStyle/>
                    <a:p>
                      <a:r>
                        <a:rPr lang="en-US" dirty="0" smtClean="0"/>
                        <a:t>Count of States</a:t>
                      </a:r>
                      <a:endParaRPr lang="en-US" dirty="0"/>
                    </a:p>
                  </a:txBody>
                  <a:tcPr/>
                </a:tc>
                <a:tc gridSpan="2">
                  <a:txBody>
                    <a:bodyPr/>
                    <a:lstStyle/>
                    <a:p>
                      <a:pPr algn="ctr"/>
                      <a:r>
                        <a:rPr lang="en-US" dirty="0" smtClean="0"/>
                        <a:t>2018</a:t>
                      </a:r>
                      <a:endParaRPr lang="en-US" dirty="0"/>
                    </a:p>
                  </a:txBody>
                  <a:tcPr anchor="ctr"/>
                </a:tc>
                <a:tc hMerge="1">
                  <a:txBody>
                    <a:bodyPr/>
                    <a:lstStyle/>
                    <a:p>
                      <a:endParaRPr lang="en-US" dirty="0"/>
                    </a:p>
                  </a:txBody>
                  <a:tcPr/>
                </a:tc>
                <a:tc gridSpan="2">
                  <a:txBody>
                    <a:bodyPr/>
                    <a:lstStyle/>
                    <a:p>
                      <a:pPr algn="ctr"/>
                      <a:r>
                        <a:rPr lang="en-US" dirty="0" smtClean="0"/>
                        <a:t>2019</a:t>
                      </a:r>
                      <a:endParaRPr lang="en-US" dirty="0"/>
                    </a:p>
                  </a:txBody>
                  <a:tcPr anchor="ctr"/>
                </a:tc>
                <a:tc hMerge="1">
                  <a:txBody>
                    <a:bodyPr/>
                    <a:lstStyle/>
                    <a:p>
                      <a:endParaRPr lang="en-US" dirty="0"/>
                    </a:p>
                  </a:txBody>
                  <a:tcPr/>
                </a:tc>
                <a:tc gridSpan="2">
                  <a:txBody>
                    <a:bodyPr/>
                    <a:lstStyle/>
                    <a:p>
                      <a:pPr algn="ctr"/>
                      <a:r>
                        <a:rPr lang="en-US" dirty="0" smtClean="0"/>
                        <a:t>2020</a:t>
                      </a:r>
                      <a:endParaRPr lang="en-US" dirty="0"/>
                    </a:p>
                  </a:txBody>
                  <a:tcPr anchor="ctr"/>
                </a:tc>
                <a:tc hMerge="1">
                  <a:txBody>
                    <a:bodyPr/>
                    <a:lstStyle/>
                    <a:p>
                      <a:endParaRPr lang="en-US" dirty="0"/>
                    </a:p>
                  </a:txBody>
                  <a:tcPr/>
                </a:tc>
                <a:extLst>
                  <a:ext uri="{0D108BD9-81ED-4DB2-BD59-A6C34878D82A}">
                    <a16:rowId xmlns:a16="http://schemas.microsoft.com/office/drawing/2014/main" val="3590307196"/>
                  </a:ext>
                </a:extLst>
              </a:tr>
              <a:tr h="415464">
                <a:tc vMerge="1">
                  <a:txBody>
                    <a:bodyPr/>
                    <a:lstStyle/>
                    <a:p>
                      <a:endParaRPr lang="en-US" dirty="0"/>
                    </a:p>
                  </a:txBody>
                  <a:tcPr/>
                </a:tc>
                <a:tc>
                  <a:txBody>
                    <a:bodyPr/>
                    <a:lstStyle/>
                    <a:p>
                      <a:r>
                        <a:rPr lang="en-US" dirty="0" smtClean="0"/>
                        <a:t>Increasing</a:t>
                      </a:r>
                      <a:endParaRPr lang="en-US" dirty="0"/>
                    </a:p>
                  </a:txBody>
                  <a:tcPr/>
                </a:tc>
                <a:tc>
                  <a:txBody>
                    <a:bodyPr/>
                    <a:lstStyle/>
                    <a:p>
                      <a:r>
                        <a:rPr lang="en-US" dirty="0" smtClean="0"/>
                        <a:t>Decreasing</a:t>
                      </a:r>
                      <a:endParaRPr lang="en-US" dirty="0"/>
                    </a:p>
                  </a:txBody>
                  <a:tcPr/>
                </a:tc>
                <a:tc>
                  <a:txBody>
                    <a:bodyPr/>
                    <a:lstStyle/>
                    <a:p>
                      <a:r>
                        <a:rPr lang="en-US" dirty="0" smtClean="0"/>
                        <a:t>Increasing</a:t>
                      </a:r>
                      <a:endParaRPr lang="en-US" dirty="0"/>
                    </a:p>
                  </a:txBody>
                  <a:tcPr/>
                </a:tc>
                <a:tc>
                  <a:txBody>
                    <a:bodyPr/>
                    <a:lstStyle/>
                    <a:p>
                      <a:r>
                        <a:rPr lang="en-US" dirty="0" smtClean="0"/>
                        <a:t>Decreasing</a:t>
                      </a:r>
                      <a:endParaRPr lang="en-US" dirty="0"/>
                    </a:p>
                  </a:txBody>
                  <a:tcPr/>
                </a:tc>
                <a:tc>
                  <a:txBody>
                    <a:bodyPr/>
                    <a:lstStyle/>
                    <a:p>
                      <a:r>
                        <a:rPr lang="en-US" dirty="0" smtClean="0"/>
                        <a:t>Increasing</a:t>
                      </a:r>
                      <a:endParaRPr lang="en-US" dirty="0"/>
                    </a:p>
                  </a:txBody>
                  <a:tcPr/>
                </a:tc>
                <a:tc>
                  <a:txBody>
                    <a:bodyPr/>
                    <a:lstStyle/>
                    <a:p>
                      <a:r>
                        <a:rPr lang="en-US" dirty="0" smtClean="0"/>
                        <a:t>Decreasing</a:t>
                      </a:r>
                      <a:endParaRPr lang="en-US" dirty="0"/>
                    </a:p>
                  </a:txBody>
                  <a:tcPr/>
                </a:tc>
                <a:extLst>
                  <a:ext uri="{0D108BD9-81ED-4DB2-BD59-A6C34878D82A}">
                    <a16:rowId xmlns:a16="http://schemas.microsoft.com/office/drawing/2014/main" val="727176690"/>
                  </a:ext>
                </a:extLst>
              </a:tr>
              <a:tr h="415464">
                <a:tc>
                  <a:txBody>
                    <a:bodyPr/>
                    <a:lstStyle/>
                    <a:p>
                      <a:r>
                        <a:rPr lang="en-US" b="1" dirty="0" smtClean="0"/>
                        <a:t>Fatality</a:t>
                      </a:r>
                    </a:p>
                  </a:txBody>
                  <a:tcPr anchor="ctr"/>
                </a:tc>
                <a:tc>
                  <a:txBody>
                    <a:bodyPr/>
                    <a:lstStyle/>
                    <a:p>
                      <a:pPr algn="ctr"/>
                      <a:r>
                        <a:rPr lang="en-US" dirty="0" smtClean="0"/>
                        <a:t>25</a:t>
                      </a:r>
                      <a:endParaRPr lang="en-US" dirty="0"/>
                    </a:p>
                  </a:txBody>
                  <a:tcPr/>
                </a:tc>
                <a:tc>
                  <a:txBody>
                    <a:bodyPr/>
                    <a:lstStyle/>
                    <a:p>
                      <a:pPr algn="ctr"/>
                      <a:r>
                        <a:rPr lang="en-US" dirty="0" smtClean="0"/>
                        <a:t>27</a:t>
                      </a:r>
                      <a:endParaRPr lang="en-US" dirty="0"/>
                    </a:p>
                  </a:txBody>
                  <a:tcPr/>
                </a:tc>
                <a:tc>
                  <a:txBody>
                    <a:bodyPr/>
                    <a:lstStyle/>
                    <a:p>
                      <a:pPr algn="ctr"/>
                      <a:r>
                        <a:rPr lang="en-US" dirty="0" smtClean="0"/>
                        <a:t>25</a:t>
                      </a:r>
                      <a:endParaRPr lang="en-US" dirty="0"/>
                    </a:p>
                  </a:txBody>
                  <a:tcPr/>
                </a:tc>
                <a:tc>
                  <a:txBody>
                    <a:bodyPr/>
                    <a:lstStyle/>
                    <a:p>
                      <a:pPr algn="ctr"/>
                      <a:r>
                        <a:rPr lang="en-US" dirty="0" smtClean="0"/>
                        <a:t>27</a:t>
                      </a:r>
                      <a:endParaRPr lang="en-US" dirty="0"/>
                    </a:p>
                  </a:txBody>
                  <a:tcPr/>
                </a:tc>
                <a:tc>
                  <a:txBody>
                    <a:bodyPr/>
                    <a:lstStyle/>
                    <a:p>
                      <a:pPr algn="ctr"/>
                      <a:r>
                        <a:rPr lang="en-US" dirty="0" smtClean="0"/>
                        <a:t>28</a:t>
                      </a:r>
                      <a:endParaRPr lang="en-US" dirty="0"/>
                    </a:p>
                  </a:txBody>
                  <a:tcPr/>
                </a:tc>
                <a:tc>
                  <a:txBody>
                    <a:bodyPr/>
                    <a:lstStyle/>
                    <a:p>
                      <a:pPr algn="ctr"/>
                      <a:r>
                        <a:rPr lang="en-US" dirty="0" smtClean="0"/>
                        <a:t>23</a:t>
                      </a:r>
                      <a:endParaRPr lang="en-US" dirty="0"/>
                    </a:p>
                  </a:txBody>
                  <a:tcPr/>
                </a:tc>
                <a:extLst>
                  <a:ext uri="{0D108BD9-81ED-4DB2-BD59-A6C34878D82A}">
                    <a16:rowId xmlns:a16="http://schemas.microsoft.com/office/drawing/2014/main" val="1966299934"/>
                  </a:ext>
                </a:extLst>
              </a:tr>
              <a:tr h="717102">
                <a:tc>
                  <a:txBody>
                    <a:bodyPr/>
                    <a:lstStyle/>
                    <a:p>
                      <a:r>
                        <a:rPr lang="en-US" b="1" dirty="0" smtClean="0"/>
                        <a:t>Fatality Rate</a:t>
                      </a:r>
                      <a:endParaRPr lang="en-US" b="1" dirty="0"/>
                    </a:p>
                  </a:txBody>
                  <a:tcPr anchor="ctr"/>
                </a:tc>
                <a:tc>
                  <a:txBody>
                    <a:bodyPr/>
                    <a:lstStyle/>
                    <a:p>
                      <a:pPr algn="ctr"/>
                      <a:r>
                        <a:rPr lang="en-US" dirty="0" smtClean="0"/>
                        <a:t>19</a:t>
                      </a:r>
                      <a:endParaRPr lang="en-US" dirty="0"/>
                    </a:p>
                  </a:txBody>
                  <a:tcPr/>
                </a:tc>
                <a:tc>
                  <a:txBody>
                    <a:bodyPr/>
                    <a:lstStyle/>
                    <a:p>
                      <a:pPr algn="ctr"/>
                      <a:r>
                        <a:rPr lang="en-US" dirty="0" smtClean="0"/>
                        <a:t>33</a:t>
                      </a:r>
                      <a:endParaRPr lang="en-US" dirty="0"/>
                    </a:p>
                  </a:txBody>
                  <a:tcPr/>
                </a:tc>
                <a:tc>
                  <a:txBody>
                    <a:bodyPr/>
                    <a:lstStyle/>
                    <a:p>
                      <a:pPr algn="ctr"/>
                      <a:r>
                        <a:rPr lang="en-US" dirty="0" smtClean="0"/>
                        <a:t>21</a:t>
                      </a:r>
                      <a:endParaRPr lang="en-US" dirty="0"/>
                    </a:p>
                  </a:txBody>
                  <a:tcPr/>
                </a:tc>
                <a:tc>
                  <a:txBody>
                    <a:bodyPr/>
                    <a:lstStyle/>
                    <a:p>
                      <a:pPr algn="ctr"/>
                      <a:r>
                        <a:rPr lang="en-US" dirty="0" smtClean="0"/>
                        <a:t>31</a:t>
                      </a:r>
                      <a:endParaRPr lang="en-US" dirty="0"/>
                    </a:p>
                  </a:txBody>
                  <a:tcPr/>
                </a:tc>
                <a:tc>
                  <a:txBody>
                    <a:bodyPr/>
                    <a:lstStyle/>
                    <a:p>
                      <a:pPr algn="ctr"/>
                      <a:r>
                        <a:rPr lang="en-US" dirty="0" smtClean="0"/>
                        <a:t>19</a:t>
                      </a:r>
                      <a:endParaRPr lang="en-US" dirty="0"/>
                    </a:p>
                  </a:txBody>
                  <a:tcPr/>
                </a:tc>
                <a:tc>
                  <a:txBody>
                    <a:bodyPr/>
                    <a:lstStyle/>
                    <a:p>
                      <a:pPr algn="ctr"/>
                      <a:r>
                        <a:rPr lang="en-US" dirty="0" smtClean="0"/>
                        <a:t>32</a:t>
                      </a:r>
                      <a:endParaRPr lang="en-US" dirty="0"/>
                    </a:p>
                  </a:txBody>
                  <a:tcPr/>
                </a:tc>
                <a:extLst>
                  <a:ext uri="{0D108BD9-81ED-4DB2-BD59-A6C34878D82A}">
                    <a16:rowId xmlns:a16="http://schemas.microsoft.com/office/drawing/2014/main" val="2659990890"/>
                  </a:ext>
                </a:extLst>
              </a:tr>
              <a:tr h="717102">
                <a:tc>
                  <a:txBody>
                    <a:bodyPr/>
                    <a:lstStyle/>
                    <a:p>
                      <a:r>
                        <a:rPr lang="en-US" b="1" dirty="0" smtClean="0"/>
                        <a:t>Serious Injury</a:t>
                      </a:r>
                      <a:endParaRPr lang="en-US" b="1" dirty="0"/>
                    </a:p>
                  </a:txBody>
                  <a:tcPr anchor="ctr"/>
                </a:tc>
                <a:tc>
                  <a:txBody>
                    <a:bodyPr/>
                    <a:lstStyle/>
                    <a:p>
                      <a:pPr algn="ctr"/>
                      <a:r>
                        <a:rPr lang="en-US" dirty="0" smtClean="0"/>
                        <a:t>17</a:t>
                      </a:r>
                      <a:endParaRPr lang="en-US" dirty="0"/>
                    </a:p>
                  </a:txBody>
                  <a:tcPr/>
                </a:tc>
                <a:tc>
                  <a:txBody>
                    <a:bodyPr/>
                    <a:lstStyle/>
                    <a:p>
                      <a:pPr algn="ctr"/>
                      <a:r>
                        <a:rPr lang="en-US" dirty="0" smtClean="0"/>
                        <a:t>35</a:t>
                      </a:r>
                      <a:endParaRPr lang="en-US" dirty="0"/>
                    </a:p>
                  </a:txBody>
                  <a:tcPr/>
                </a:tc>
                <a:tc>
                  <a:txBody>
                    <a:bodyPr/>
                    <a:lstStyle/>
                    <a:p>
                      <a:pPr algn="ctr"/>
                      <a:r>
                        <a:rPr lang="en-US" dirty="0" smtClean="0"/>
                        <a:t>17</a:t>
                      </a:r>
                      <a:endParaRPr lang="en-US" dirty="0"/>
                    </a:p>
                  </a:txBody>
                  <a:tcPr/>
                </a:tc>
                <a:tc>
                  <a:txBody>
                    <a:bodyPr/>
                    <a:lstStyle/>
                    <a:p>
                      <a:pPr algn="ctr"/>
                      <a:r>
                        <a:rPr lang="en-US" dirty="0" smtClean="0"/>
                        <a:t>35</a:t>
                      </a:r>
                      <a:endParaRPr lang="en-US" dirty="0"/>
                    </a:p>
                  </a:txBody>
                  <a:tcPr/>
                </a:tc>
                <a:tc>
                  <a:txBody>
                    <a:bodyPr/>
                    <a:lstStyle/>
                    <a:p>
                      <a:pPr algn="ctr"/>
                      <a:r>
                        <a:rPr lang="en-US" dirty="0" smtClean="0"/>
                        <a:t>15</a:t>
                      </a:r>
                      <a:endParaRPr lang="en-US" dirty="0"/>
                    </a:p>
                  </a:txBody>
                  <a:tcPr/>
                </a:tc>
                <a:tc>
                  <a:txBody>
                    <a:bodyPr/>
                    <a:lstStyle/>
                    <a:p>
                      <a:pPr algn="ctr"/>
                      <a:r>
                        <a:rPr lang="en-US" dirty="0" smtClean="0"/>
                        <a:t>36</a:t>
                      </a:r>
                      <a:endParaRPr lang="en-US" dirty="0"/>
                    </a:p>
                  </a:txBody>
                  <a:tcPr/>
                </a:tc>
                <a:extLst>
                  <a:ext uri="{0D108BD9-81ED-4DB2-BD59-A6C34878D82A}">
                    <a16:rowId xmlns:a16="http://schemas.microsoft.com/office/drawing/2014/main" val="3226891484"/>
                  </a:ext>
                </a:extLst>
              </a:tr>
              <a:tr h="717102">
                <a:tc>
                  <a:txBody>
                    <a:bodyPr/>
                    <a:lstStyle/>
                    <a:p>
                      <a:r>
                        <a:rPr lang="en-US" b="1" dirty="0" smtClean="0"/>
                        <a:t>Serious Injury Rate</a:t>
                      </a:r>
                      <a:endParaRPr lang="en-US" b="1" dirty="0"/>
                    </a:p>
                  </a:txBody>
                  <a:tcPr anchor="ctr"/>
                </a:tc>
                <a:tc>
                  <a:txBody>
                    <a:bodyPr/>
                    <a:lstStyle/>
                    <a:p>
                      <a:pPr algn="ctr"/>
                      <a:r>
                        <a:rPr lang="en-US" dirty="0" smtClean="0"/>
                        <a:t>16</a:t>
                      </a:r>
                      <a:endParaRPr lang="en-US" dirty="0"/>
                    </a:p>
                  </a:txBody>
                  <a:tcPr/>
                </a:tc>
                <a:tc>
                  <a:txBody>
                    <a:bodyPr/>
                    <a:lstStyle/>
                    <a:p>
                      <a:pPr algn="ctr"/>
                      <a:r>
                        <a:rPr lang="en-US" dirty="0" smtClean="0"/>
                        <a:t>36</a:t>
                      </a:r>
                      <a:endParaRPr lang="en-US" dirty="0"/>
                    </a:p>
                  </a:txBody>
                  <a:tcPr/>
                </a:tc>
                <a:tc>
                  <a:txBody>
                    <a:bodyPr/>
                    <a:lstStyle/>
                    <a:p>
                      <a:pPr algn="ctr"/>
                      <a:r>
                        <a:rPr lang="en-US" dirty="0" smtClean="0"/>
                        <a:t>12</a:t>
                      </a:r>
                      <a:endParaRPr lang="en-US" dirty="0"/>
                    </a:p>
                  </a:txBody>
                  <a:tcPr/>
                </a:tc>
                <a:tc>
                  <a:txBody>
                    <a:bodyPr/>
                    <a:lstStyle/>
                    <a:p>
                      <a:pPr algn="ctr"/>
                      <a:r>
                        <a:rPr lang="en-US" dirty="0" smtClean="0"/>
                        <a:t>40</a:t>
                      </a:r>
                      <a:endParaRPr lang="en-US" dirty="0"/>
                    </a:p>
                  </a:txBody>
                  <a:tcPr/>
                </a:tc>
                <a:tc>
                  <a:txBody>
                    <a:bodyPr/>
                    <a:lstStyle/>
                    <a:p>
                      <a:pPr algn="ctr"/>
                      <a:r>
                        <a:rPr lang="en-US" dirty="0" smtClean="0"/>
                        <a:t>11</a:t>
                      </a:r>
                      <a:endParaRPr lang="en-US" dirty="0"/>
                    </a:p>
                  </a:txBody>
                  <a:tcPr/>
                </a:tc>
                <a:tc>
                  <a:txBody>
                    <a:bodyPr/>
                    <a:lstStyle/>
                    <a:p>
                      <a:pPr algn="ctr"/>
                      <a:r>
                        <a:rPr lang="en-US" dirty="0" smtClean="0"/>
                        <a:t>40</a:t>
                      </a:r>
                      <a:endParaRPr lang="en-US" dirty="0"/>
                    </a:p>
                  </a:txBody>
                  <a:tcPr/>
                </a:tc>
                <a:extLst>
                  <a:ext uri="{0D108BD9-81ED-4DB2-BD59-A6C34878D82A}">
                    <a16:rowId xmlns:a16="http://schemas.microsoft.com/office/drawing/2014/main" val="1970904520"/>
                  </a:ext>
                </a:extLst>
              </a:tr>
              <a:tr h="717102">
                <a:tc>
                  <a:txBody>
                    <a:bodyPr/>
                    <a:lstStyle/>
                    <a:p>
                      <a:r>
                        <a:rPr lang="en-US" b="1" dirty="0" smtClean="0"/>
                        <a:t>Non-Motorized</a:t>
                      </a:r>
                      <a:endParaRPr lang="en-US" b="1" dirty="0"/>
                    </a:p>
                  </a:txBody>
                  <a:tcPr anchor="ctr"/>
                </a:tc>
                <a:tc>
                  <a:txBody>
                    <a:bodyPr/>
                    <a:lstStyle/>
                    <a:p>
                      <a:pPr algn="ctr"/>
                      <a:r>
                        <a:rPr lang="en-US" dirty="0" smtClean="0"/>
                        <a:t>26</a:t>
                      </a:r>
                      <a:endParaRPr lang="en-US" dirty="0"/>
                    </a:p>
                  </a:txBody>
                  <a:tcPr/>
                </a:tc>
                <a:tc>
                  <a:txBody>
                    <a:bodyPr/>
                    <a:lstStyle/>
                    <a:p>
                      <a:pPr algn="ctr"/>
                      <a:r>
                        <a:rPr lang="en-US" dirty="0" smtClean="0"/>
                        <a:t>26</a:t>
                      </a:r>
                      <a:endParaRPr lang="en-US" dirty="0"/>
                    </a:p>
                  </a:txBody>
                  <a:tcPr/>
                </a:tc>
                <a:tc>
                  <a:txBody>
                    <a:bodyPr/>
                    <a:lstStyle/>
                    <a:p>
                      <a:pPr algn="ctr"/>
                      <a:r>
                        <a:rPr lang="en-US" dirty="0" smtClean="0"/>
                        <a:t>21</a:t>
                      </a:r>
                      <a:endParaRPr lang="en-US" dirty="0"/>
                    </a:p>
                  </a:txBody>
                  <a:tcPr/>
                </a:tc>
                <a:tc>
                  <a:txBody>
                    <a:bodyPr/>
                    <a:lstStyle/>
                    <a:p>
                      <a:pPr algn="ctr"/>
                      <a:r>
                        <a:rPr lang="en-US" dirty="0" smtClean="0"/>
                        <a:t>31</a:t>
                      </a:r>
                      <a:endParaRPr lang="en-US" dirty="0"/>
                    </a:p>
                  </a:txBody>
                  <a:tcPr/>
                </a:tc>
                <a:tc>
                  <a:txBody>
                    <a:bodyPr/>
                    <a:lstStyle/>
                    <a:p>
                      <a:pPr algn="ctr"/>
                      <a:r>
                        <a:rPr lang="en-US" dirty="0" smtClean="0"/>
                        <a:t>24</a:t>
                      </a:r>
                      <a:endParaRPr lang="en-US" dirty="0"/>
                    </a:p>
                  </a:txBody>
                  <a:tcPr/>
                </a:tc>
                <a:tc>
                  <a:txBody>
                    <a:bodyPr/>
                    <a:lstStyle/>
                    <a:p>
                      <a:pPr algn="ctr"/>
                      <a:r>
                        <a:rPr lang="en-US" dirty="0" smtClean="0"/>
                        <a:t>27</a:t>
                      </a:r>
                      <a:endParaRPr lang="en-US" dirty="0"/>
                    </a:p>
                  </a:txBody>
                  <a:tcPr/>
                </a:tc>
                <a:extLst>
                  <a:ext uri="{0D108BD9-81ED-4DB2-BD59-A6C34878D82A}">
                    <a16:rowId xmlns:a16="http://schemas.microsoft.com/office/drawing/2014/main" val="4197545705"/>
                  </a:ext>
                </a:extLst>
              </a:tr>
            </a:tbl>
          </a:graphicData>
        </a:graphic>
      </p:graphicFrame>
    </p:spTree>
    <p:extLst>
      <p:ext uri="{BB962C8B-B14F-4D97-AF65-F5344CB8AC3E}">
        <p14:creationId xmlns:p14="http://schemas.microsoft.com/office/powerpoint/2010/main" val="2764769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lstStyle/>
          <a:p>
            <a:r>
              <a:rPr lang="en-US" sz="4000" dirty="0" smtClean="0"/>
              <a:t>State Target Achievement</a:t>
            </a:r>
            <a:br>
              <a:rPr lang="en-US" sz="4000" dirty="0" smtClean="0"/>
            </a:br>
            <a:r>
              <a:rPr lang="en-US" sz="1800" dirty="0" smtClean="0"/>
              <a:t>[2018, 2020: 260 targets (52x5)] [2019: 255 (52x5) Puerto Rico Excluded]</a:t>
            </a:r>
            <a:endParaRPr lang="en-US" sz="4000" dirty="0"/>
          </a:p>
        </p:txBody>
      </p:sp>
      <p:graphicFrame>
        <p:nvGraphicFramePr>
          <p:cNvPr id="11" name="Table 10"/>
          <p:cNvGraphicFramePr>
            <a:graphicFrameLocks noGrp="1"/>
          </p:cNvGraphicFramePr>
          <p:nvPr>
            <p:extLst>
              <p:ext uri="{D42A27DB-BD31-4B8C-83A1-F6EECF244321}">
                <p14:modId xmlns:p14="http://schemas.microsoft.com/office/powerpoint/2010/main" val="3827323417"/>
              </p:ext>
            </p:extLst>
          </p:nvPr>
        </p:nvGraphicFramePr>
        <p:xfrm>
          <a:off x="76197" y="1752600"/>
          <a:ext cx="11811002" cy="4114801"/>
        </p:xfrm>
        <a:graphic>
          <a:graphicData uri="http://schemas.openxmlformats.org/drawingml/2006/table">
            <a:tbl>
              <a:tblPr firstRow="1" bandRow="1">
                <a:tableStyleId>{5C22544A-7EE6-4342-B048-85BDC9FD1C3A}</a:tableStyleId>
              </a:tblPr>
              <a:tblGrid>
                <a:gridCol w="2286003">
                  <a:extLst>
                    <a:ext uri="{9D8B030D-6E8A-4147-A177-3AD203B41FA5}">
                      <a16:colId xmlns:a16="http://schemas.microsoft.com/office/drawing/2014/main" val="3895485607"/>
                    </a:ext>
                  </a:extLst>
                </a:gridCol>
                <a:gridCol w="1524000">
                  <a:extLst>
                    <a:ext uri="{9D8B030D-6E8A-4147-A177-3AD203B41FA5}">
                      <a16:colId xmlns:a16="http://schemas.microsoft.com/office/drawing/2014/main" val="263606025"/>
                    </a:ext>
                  </a:extLst>
                </a:gridCol>
                <a:gridCol w="1524000">
                  <a:extLst>
                    <a:ext uri="{9D8B030D-6E8A-4147-A177-3AD203B41FA5}">
                      <a16:colId xmlns:a16="http://schemas.microsoft.com/office/drawing/2014/main" val="2720341325"/>
                    </a:ext>
                  </a:extLst>
                </a:gridCol>
                <a:gridCol w="1415141">
                  <a:extLst>
                    <a:ext uri="{9D8B030D-6E8A-4147-A177-3AD203B41FA5}">
                      <a16:colId xmlns:a16="http://schemas.microsoft.com/office/drawing/2014/main" val="1795152978"/>
                    </a:ext>
                  </a:extLst>
                </a:gridCol>
                <a:gridCol w="1687286">
                  <a:extLst>
                    <a:ext uri="{9D8B030D-6E8A-4147-A177-3AD203B41FA5}">
                      <a16:colId xmlns:a16="http://schemas.microsoft.com/office/drawing/2014/main" val="721775711"/>
                    </a:ext>
                  </a:extLst>
                </a:gridCol>
                <a:gridCol w="1687286">
                  <a:extLst>
                    <a:ext uri="{9D8B030D-6E8A-4147-A177-3AD203B41FA5}">
                      <a16:colId xmlns:a16="http://schemas.microsoft.com/office/drawing/2014/main" val="51654858"/>
                    </a:ext>
                  </a:extLst>
                </a:gridCol>
                <a:gridCol w="1687286">
                  <a:extLst>
                    <a:ext uri="{9D8B030D-6E8A-4147-A177-3AD203B41FA5}">
                      <a16:colId xmlns:a16="http://schemas.microsoft.com/office/drawing/2014/main" val="1296346025"/>
                    </a:ext>
                  </a:extLst>
                </a:gridCol>
              </a:tblGrid>
              <a:tr h="577718">
                <a:tc rowSpan="2">
                  <a:txBody>
                    <a:bodyPr/>
                    <a:lstStyle/>
                    <a:p>
                      <a:r>
                        <a:rPr lang="en-US" dirty="0" smtClean="0"/>
                        <a:t>Count</a:t>
                      </a:r>
                      <a:r>
                        <a:rPr lang="en-US" baseline="0" dirty="0" smtClean="0"/>
                        <a:t> of States (Percent)</a:t>
                      </a:r>
                      <a:endParaRPr lang="en-US" dirty="0"/>
                    </a:p>
                  </a:txBody>
                  <a:tcPr anchor="ctr"/>
                </a:tc>
                <a:tc gridSpan="3">
                  <a:txBody>
                    <a:bodyPr/>
                    <a:lstStyle/>
                    <a:p>
                      <a:pPr algn="ctr"/>
                      <a:r>
                        <a:rPr lang="en-US" sz="2000" dirty="0" smtClean="0"/>
                        <a:t>Met</a:t>
                      </a:r>
                      <a:r>
                        <a:rPr lang="en-US" sz="2000" baseline="0" dirty="0" smtClean="0"/>
                        <a:t> Targets</a:t>
                      </a:r>
                      <a:endParaRPr lang="en-US" sz="2000" dirty="0"/>
                    </a:p>
                  </a:txBody>
                  <a:tcPr anchor="ctr"/>
                </a:tc>
                <a:tc hMerge="1">
                  <a:txBody>
                    <a:bodyPr/>
                    <a:lstStyle/>
                    <a:p>
                      <a:endParaRPr lang="en-US" dirty="0"/>
                    </a:p>
                  </a:txBody>
                  <a:tcPr/>
                </a:tc>
                <a:tc hMerge="1">
                  <a:txBody>
                    <a:bodyPr/>
                    <a:lstStyle/>
                    <a:p>
                      <a:pPr algn="ctr"/>
                      <a:endParaRPr lang="en-US" sz="2000" dirty="0"/>
                    </a:p>
                  </a:txBody>
                  <a:tcPr anchor="ctr"/>
                </a:tc>
                <a:tc gridSpan="3">
                  <a:txBody>
                    <a:bodyPr/>
                    <a:lstStyle/>
                    <a:p>
                      <a:pPr algn="ctr"/>
                      <a:r>
                        <a:rPr lang="en-US" sz="2000" dirty="0" smtClean="0"/>
                        <a:t>Met Targets/Baseline</a:t>
                      </a:r>
                      <a:endParaRPr lang="en-US" sz="2000" dirty="0"/>
                    </a:p>
                  </a:txBody>
                  <a:tcPr anchor="ctr"/>
                </a:tc>
                <a:tc hMerge="1">
                  <a:txBody>
                    <a:bodyPr/>
                    <a:lstStyle/>
                    <a:p>
                      <a:endParaRPr lang="en-US" dirty="0"/>
                    </a:p>
                  </a:txBody>
                  <a:tcPr/>
                </a:tc>
                <a:tc hMerge="1">
                  <a:txBody>
                    <a:bodyPr/>
                    <a:lstStyle/>
                    <a:p>
                      <a:pPr algn="ctr"/>
                      <a:endParaRPr lang="en-US" sz="2000" dirty="0"/>
                    </a:p>
                  </a:txBody>
                  <a:tcPr anchor="ctr"/>
                </a:tc>
                <a:extLst>
                  <a:ext uri="{0D108BD9-81ED-4DB2-BD59-A6C34878D82A}">
                    <a16:rowId xmlns:a16="http://schemas.microsoft.com/office/drawing/2014/main" val="2311770437"/>
                  </a:ext>
                </a:extLst>
              </a:tr>
              <a:tr h="577718">
                <a:tc vMerge="1">
                  <a:txBody>
                    <a:bodyPr/>
                    <a:lstStyle/>
                    <a:p>
                      <a:endParaRPr lang="en-US" dirty="0"/>
                    </a:p>
                  </a:txBody>
                  <a:tcPr anchor="ctr"/>
                </a:tc>
                <a:tc>
                  <a:txBody>
                    <a:bodyPr/>
                    <a:lstStyle/>
                    <a:p>
                      <a:pPr algn="ctr"/>
                      <a:r>
                        <a:rPr lang="en-US" b="1" dirty="0" smtClean="0"/>
                        <a:t>2018</a:t>
                      </a:r>
                      <a:endParaRPr lang="en-US" b="1" dirty="0"/>
                    </a:p>
                  </a:txBody>
                  <a:tcPr anchor="ctr">
                    <a:solidFill>
                      <a:schemeClr val="accent1">
                        <a:lumMod val="90000"/>
                      </a:schemeClr>
                    </a:solidFill>
                  </a:tcPr>
                </a:tc>
                <a:tc>
                  <a:txBody>
                    <a:bodyPr/>
                    <a:lstStyle/>
                    <a:p>
                      <a:pPr algn="ctr"/>
                      <a:r>
                        <a:rPr lang="en-US" b="1" dirty="0" smtClean="0"/>
                        <a:t>2019</a:t>
                      </a:r>
                      <a:endParaRPr lang="en-US" b="1" dirty="0"/>
                    </a:p>
                  </a:txBody>
                  <a:tcPr anchor="ctr">
                    <a:solidFill>
                      <a:schemeClr val="accent1">
                        <a:lumMod val="90000"/>
                      </a:schemeClr>
                    </a:solidFill>
                  </a:tcPr>
                </a:tc>
                <a:tc>
                  <a:txBody>
                    <a:bodyPr/>
                    <a:lstStyle/>
                    <a:p>
                      <a:pPr algn="ctr"/>
                      <a:r>
                        <a:rPr lang="en-US" b="1" dirty="0" smtClean="0"/>
                        <a:t>2020</a:t>
                      </a:r>
                      <a:endParaRPr lang="en-US" b="1" dirty="0"/>
                    </a:p>
                  </a:txBody>
                  <a:tcPr anchor="ctr">
                    <a:solidFill>
                      <a:schemeClr val="accent1">
                        <a:lumMod val="90000"/>
                      </a:schemeClr>
                    </a:solidFill>
                  </a:tcPr>
                </a:tc>
                <a:tc>
                  <a:txBody>
                    <a:bodyPr/>
                    <a:lstStyle/>
                    <a:p>
                      <a:pPr algn="ctr"/>
                      <a:r>
                        <a:rPr lang="en-US" b="1" dirty="0" smtClean="0"/>
                        <a:t>2018</a:t>
                      </a:r>
                      <a:endParaRPr lang="en-US" b="1" dirty="0"/>
                    </a:p>
                  </a:txBody>
                  <a:tcPr anchor="ctr">
                    <a:solidFill>
                      <a:schemeClr val="accent1">
                        <a:lumMod val="90000"/>
                      </a:schemeClr>
                    </a:solidFill>
                  </a:tcPr>
                </a:tc>
                <a:tc>
                  <a:txBody>
                    <a:bodyPr/>
                    <a:lstStyle/>
                    <a:p>
                      <a:pPr algn="ctr"/>
                      <a:r>
                        <a:rPr lang="en-US" b="1" dirty="0" smtClean="0"/>
                        <a:t>2019</a:t>
                      </a:r>
                      <a:endParaRPr lang="en-US" b="1" dirty="0"/>
                    </a:p>
                  </a:txBody>
                  <a:tcPr anchor="ctr">
                    <a:solidFill>
                      <a:schemeClr val="accent1">
                        <a:lumMod val="90000"/>
                      </a:schemeClr>
                    </a:solidFill>
                  </a:tcPr>
                </a:tc>
                <a:tc>
                  <a:txBody>
                    <a:bodyPr/>
                    <a:lstStyle/>
                    <a:p>
                      <a:pPr algn="ctr"/>
                      <a:r>
                        <a:rPr lang="en-US" b="1" dirty="0" smtClean="0"/>
                        <a:t>2020</a:t>
                      </a:r>
                      <a:endParaRPr lang="en-US" b="1" dirty="0"/>
                    </a:p>
                  </a:txBody>
                  <a:tcPr anchor="ctr">
                    <a:solidFill>
                      <a:schemeClr val="accent1">
                        <a:lumMod val="90000"/>
                      </a:schemeClr>
                    </a:solidFill>
                  </a:tcPr>
                </a:tc>
                <a:extLst>
                  <a:ext uri="{0D108BD9-81ED-4DB2-BD59-A6C34878D82A}">
                    <a16:rowId xmlns:a16="http://schemas.microsoft.com/office/drawing/2014/main" val="2812437870"/>
                  </a:ext>
                </a:extLst>
              </a:tr>
              <a:tr h="577718">
                <a:tc>
                  <a:txBody>
                    <a:bodyPr/>
                    <a:lstStyle/>
                    <a:p>
                      <a:r>
                        <a:rPr lang="en-US" b="1" dirty="0" smtClean="0"/>
                        <a:t>Fatality</a:t>
                      </a:r>
                    </a:p>
                  </a:txBody>
                  <a:tcPr anchor="ctr"/>
                </a:tc>
                <a:tc>
                  <a:txBody>
                    <a:bodyPr/>
                    <a:lstStyle/>
                    <a:p>
                      <a:pPr algn="ctr"/>
                      <a:r>
                        <a:rPr lang="en-US" sz="1600" dirty="0" smtClean="0"/>
                        <a:t>22 (42%)</a:t>
                      </a:r>
                      <a:endParaRPr lang="en-US" sz="1600" dirty="0"/>
                    </a:p>
                  </a:txBody>
                  <a:tcPr anchor="ctr"/>
                </a:tc>
                <a:tc>
                  <a:txBody>
                    <a:bodyPr/>
                    <a:lstStyle/>
                    <a:p>
                      <a:pPr algn="ctr"/>
                      <a:r>
                        <a:rPr lang="en-US" sz="1600" dirty="0" smtClean="0"/>
                        <a:t>22 (43%)</a:t>
                      </a:r>
                      <a:endParaRPr lang="en-US" sz="1600" dirty="0"/>
                    </a:p>
                  </a:txBody>
                  <a:tcPr anchor="ctr"/>
                </a:tc>
                <a:tc>
                  <a:txBody>
                    <a:bodyPr/>
                    <a:lstStyle/>
                    <a:p>
                      <a:pPr algn="ctr"/>
                      <a:r>
                        <a:rPr lang="en-US" sz="1600" dirty="0" smtClean="0"/>
                        <a:t>21 (40%)</a:t>
                      </a:r>
                      <a:endParaRPr lang="en-US" sz="1600" dirty="0"/>
                    </a:p>
                  </a:txBody>
                  <a:tcPr anchor="ctr"/>
                </a:tc>
                <a:tc>
                  <a:txBody>
                    <a:bodyPr/>
                    <a:lstStyle/>
                    <a:p>
                      <a:pPr algn="ctr"/>
                      <a:r>
                        <a:rPr lang="en-US" sz="1600" dirty="0" smtClean="0"/>
                        <a:t>29 (56%)</a:t>
                      </a:r>
                      <a:endParaRPr lang="en-US" sz="1600" dirty="0"/>
                    </a:p>
                  </a:txBody>
                  <a:tcPr anchor="ctr"/>
                </a:tc>
                <a:tc>
                  <a:txBody>
                    <a:bodyPr/>
                    <a:lstStyle/>
                    <a:p>
                      <a:pPr algn="ctr"/>
                      <a:r>
                        <a:rPr lang="en-US" sz="1600" dirty="0" smtClean="0"/>
                        <a:t>26 (51%)</a:t>
                      </a:r>
                      <a:endParaRPr lang="en-US" sz="1600" dirty="0"/>
                    </a:p>
                  </a:txBody>
                  <a:tcPr anchor="ctr"/>
                </a:tc>
                <a:tc>
                  <a:txBody>
                    <a:bodyPr/>
                    <a:lstStyle/>
                    <a:p>
                      <a:pPr algn="ctr"/>
                      <a:r>
                        <a:rPr lang="en-US" sz="1600" dirty="0" smtClean="0"/>
                        <a:t>27 (52%)</a:t>
                      </a:r>
                      <a:endParaRPr lang="en-US" sz="1600" dirty="0"/>
                    </a:p>
                  </a:txBody>
                  <a:tcPr anchor="ctr"/>
                </a:tc>
                <a:extLst>
                  <a:ext uri="{0D108BD9-81ED-4DB2-BD59-A6C34878D82A}">
                    <a16:rowId xmlns:a16="http://schemas.microsoft.com/office/drawing/2014/main" val="1701172919"/>
                  </a:ext>
                </a:extLst>
              </a:tr>
              <a:tr h="577718">
                <a:tc>
                  <a:txBody>
                    <a:bodyPr/>
                    <a:lstStyle/>
                    <a:p>
                      <a:r>
                        <a:rPr lang="en-US" b="1" dirty="0" smtClean="0"/>
                        <a:t>Fatality Rate</a:t>
                      </a:r>
                      <a:endParaRPr lang="en-US" b="1" dirty="0"/>
                    </a:p>
                  </a:txBody>
                  <a:tcPr anchor="ctr"/>
                </a:tc>
                <a:tc>
                  <a:txBody>
                    <a:bodyPr/>
                    <a:lstStyle/>
                    <a:p>
                      <a:pPr algn="ctr"/>
                      <a:r>
                        <a:rPr lang="en-US" sz="1600" dirty="0" smtClean="0"/>
                        <a:t>23 (44%)</a:t>
                      </a:r>
                      <a:endParaRPr lang="en-US" sz="1600" dirty="0"/>
                    </a:p>
                  </a:txBody>
                  <a:tcPr anchor="ctr"/>
                </a:tc>
                <a:tc>
                  <a:txBody>
                    <a:bodyPr/>
                    <a:lstStyle/>
                    <a:p>
                      <a:pPr algn="ctr"/>
                      <a:r>
                        <a:rPr lang="en-US" sz="1600" dirty="0" smtClean="0"/>
                        <a:t>23 (45%)</a:t>
                      </a:r>
                      <a:endParaRPr lang="en-US" sz="1600" dirty="0"/>
                    </a:p>
                  </a:txBody>
                  <a:tcPr anchor="ctr"/>
                </a:tc>
                <a:tc>
                  <a:txBody>
                    <a:bodyPr/>
                    <a:lstStyle/>
                    <a:p>
                      <a:pPr algn="ctr"/>
                      <a:r>
                        <a:rPr lang="en-US" sz="1600" dirty="0" smtClean="0"/>
                        <a:t>13 (25%)</a:t>
                      </a:r>
                      <a:endParaRPr lang="en-US" sz="1600" dirty="0"/>
                    </a:p>
                  </a:txBody>
                  <a:tcPr anchor="ctr"/>
                </a:tc>
                <a:tc>
                  <a:txBody>
                    <a:bodyPr/>
                    <a:lstStyle/>
                    <a:p>
                      <a:pPr algn="ctr"/>
                      <a:r>
                        <a:rPr lang="en-US" sz="1600" dirty="0" smtClean="0"/>
                        <a:t>32 (62%)</a:t>
                      </a:r>
                      <a:endParaRPr lang="en-US" sz="1600" dirty="0"/>
                    </a:p>
                  </a:txBody>
                  <a:tcPr anchor="ctr"/>
                </a:tc>
                <a:tc>
                  <a:txBody>
                    <a:bodyPr/>
                    <a:lstStyle/>
                    <a:p>
                      <a:pPr algn="ctr"/>
                      <a:r>
                        <a:rPr lang="en-US" sz="1600" dirty="0" smtClean="0"/>
                        <a:t>31 (61%)</a:t>
                      </a:r>
                    </a:p>
                  </a:txBody>
                  <a:tcPr anchor="ctr"/>
                </a:tc>
                <a:tc>
                  <a:txBody>
                    <a:bodyPr/>
                    <a:lstStyle/>
                    <a:p>
                      <a:pPr algn="ctr"/>
                      <a:r>
                        <a:rPr lang="en-US" sz="1600" dirty="0" smtClean="0"/>
                        <a:t>19 (37%)</a:t>
                      </a:r>
                    </a:p>
                  </a:txBody>
                  <a:tcPr anchor="ctr"/>
                </a:tc>
                <a:extLst>
                  <a:ext uri="{0D108BD9-81ED-4DB2-BD59-A6C34878D82A}">
                    <a16:rowId xmlns:a16="http://schemas.microsoft.com/office/drawing/2014/main" val="2371522322"/>
                  </a:ext>
                </a:extLst>
              </a:tr>
              <a:tr h="577718">
                <a:tc>
                  <a:txBody>
                    <a:bodyPr/>
                    <a:lstStyle/>
                    <a:p>
                      <a:r>
                        <a:rPr lang="en-US" b="1" dirty="0" smtClean="0"/>
                        <a:t>Serious Injury</a:t>
                      </a:r>
                      <a:endParaRPr lang="en-US" b="1" dirty="0"/>
                    </a:p>
                  </a:txBody>
                  <a:tcPr anchor="ctr"/>
                </a:tc>
                <a:tc>
                  <a:txBody>
                    <a:bodyPr/>
                    <a:lstStyle/>
                    <a:p>
                      <a:pPr algn="ctr"/>
                      <a:r>
                        <a:rPr lang="en-US" sz="1600" dirty="0" smtClean="0"/>
                        <a:t>31 (60%)</a:t>
                      </a:r>
                      <a:endParaRPr lang="en-US" sz="1600" dirty="0"/>
                    </a:p>
                  </a:txBody>
                  <a:tcPr anchor="ctr"/>
                </a:tc>
                <a:tc>
                  <a:txBody>
                    <a:bodyPr/>
                    <a:lstStyle/>
                    <a:p>
                      <a:pPr algn="ctr"/>
                      <a:r>
                        <a:rPr lang="en-US" sz="1600" dirty="0" smtClean="0"/>
                        <a:t>29 (57%)</a:t>
                      </a:r>
                      <a:endParaRPr lang="en-US" sz="1600" dirty="0"/>
                    </a:p>
                  </a:txBody>
                  <a:tcPr anchor="ctr"/>
                </a:tc>
                <a:tc>
                  <a:txBody>
                    <a:bodyPr/>
                    <a:lstStyle/>
                    <a:p>
                      <a:pPr algn="ctr"/>
                      <a:r>
                        <a:rPr lang="en-US" sz="1600" dirty="0" smtClean="0"/>
                        <a:t>28 (54%)</a:t>
                      </a:r>
                      <a:endParaRPr lang="en-US" sz="1600" dirty="0"/>
                    </a:p>
                  </a:txBody>
                  <a:tcPr anchor="ctr"/>
                </a:tc>
                <a:tc>
                  <a:txBody>
                    <a:bodyPr/>
                    <a:lstStyle/>
                    <a:p>
                      <a:pPr algn="ctr"/>
                      <a:r>
                        <a:rPr lang="en-US" sz="1600" dirty="0" smtClean="0"/>
                        <a:t>43 (83%)</a:t>
                      </a:r>
                      <a:endParaRPr lang="en-US" sz="1600" dirty="0"/>
                    </a:p>
                  </a:txBody>
                  <a:tcPr anchor="ctr"/>
                </a:tc>
                <a:tc>
                  <a:txBody>
                    <a:bodyPr/>
                    <a:lstStyle/>
                    <a:p>
                      <a:pPr algn="ctr"/>
                      <a:r>
                        <a:rPr lang="en-US" sz="1600" dirty="0" smtClean="0"/>
                        <a:t>40 (78%)</a:t>
                      </a:r>
                      <a:endParaRPr lang="en-US" sz="1600" dirty="0"/>
                    </a:p>
                  </a:txBody>
                  <a:tcPr anchor="ctr"/>
                </a:tc>
                <a:tc>
                  <a:txBody>
                    <a:bodyPr/>
                    <a:lstStyle/>
                    <a:p>
                      <a:pPr algn="ctr"/>
                      <a:r>
                        <a:rPr lang="en-US" sz="1600" dirty="0" smtClean="0"/>
                        <a:t>35 (67%)</a:t>
                      </a:r>
                      <a:endParaRPr lang="en-US" sz="1600" dirty="0"/>
                    </a:p>
                  </a:txBody>
                  <a:tcPr anchor="ctr"/>
                </a:tc>
                <a:extLst>
                  <a:ext uri="{0D108BD9-81ED-4DB2-BD59-A6C34878D82A}">
                    <a16:rowId xmlns:a16="http://schemas.microsoft.com/office/drawing/2014/main" val="87067671"/>
                  </a:ext>
                </a:extLst>
              </a:tr>
              <a:tr h="648493">
                <a:tc>
                  <a:txBody>
                    <a:bodyPr/>
                    <a:lstStyle/>
                    <a:p>
                      <a:r>
                        <a:rPr lang="en-US" b="1" dirty="0" smtClean="0"/>
                        <a:t>Serious Injury Rate</a:t>
                      </a:r>
                      <a:endParaRPr lang="en-US" b="1" dirty="0"/>
                    </a:p>
                  </a:txBody>
                  <a:tcPr anchor="ctr"/>
                </a:tc>
                <a:tc>
                  <a:txBody>
                    <a:bodyPr/>
                    <a:lstStyle/>
                    <a:p>
                      <a:pPr algn="ctr"/>
                      <a:r>
                        <a:rPr lang="en-US" sz="1600" dirty="0" smtClean="0"/>
                        <a:t>33 (63%)</a:t>
                      </a:r>
                      <a:endParaRPr lang="en-US" sz="1600" dirty="0"/>
                    </a:p>
                  </a:txBody>
                  <a:tcPr anchor="ctr"/>
                </a:tc>
                <a:tc>
                  <a:txBody>
                    <a:bodyPr/>
                    <a:lstStyle/>
                    <a:p>
                      <a:pPr algn="ctr"/>
                      <a:r>
                        <a:rPr lang="en-US" sz="1600" dirty="0" smtClean="0"/>
                        <a:t>29 (57%)</a:t>
                      </a:r>
                      <a:endParaRPr lang="en-US" sz="1600" dirty="0"/>
                    </a:p>
                  </a:txBody>
                  <a:tcPr anchor="ctr"/>
                </a:tc>
                <a:tc>
                  <a:txBody>
                    <a:bodyPr/>
                    <a:lstStyle/>
                    <a:p>
                      <a:pPr algn="ctr"/>
                      <a:r>
                        <a:rPr lang="en-US" sz="1600" dirty="0" smtClean="0"/>
                        <a:t>22 (42%)</a:t>
                      </a:r>
                      <a:endParaRPr lang="en-US" sz="1600" dirty="0"/>
                    </a:p>
                  </a:txBody>
                  <a:tcPr anchor="ctr"/>
                </a:tc>
                <a:tc>
                  <a:txBody>
                    <a:bodyPr/>
                    <a:lstStyle/>
                    <a:p>
                      <a:pPr algn="ctr"/>
                      <a:r>
                        <a:rPr lang="en-US" sz="1600" dirty="0" smtClean="0"/>
                        <a:t>47 (90%)</a:t>
                      </a:r>
                      <a:endParaRPr lang="en-US" sz="1600" dirty="0"/>
                    </a:p>
                  </a:txBody>
                  <a:tcPr anchor="ctr"/>
                </a:tc>
                <a:tc>
                  <a:txBody>
                    <a:bodyPr/>
                    <a:lstStyle/>
                    <a:p>
                      <a:pPr algn="ctr"/>
                      <a:r>
                        <a:rPr lang="en-US" sz="1600" dirty="0" smtClean="0"/>
                        <a:t>41 (80%)</a:t>
                      </a:r>
                      <a:endParaRPr lang="en-US" sz="1600" dirty="0"/>
                    </a:p>
                  </a:txBody>
                  <a:tcPr anchor="ctr"/>
                </a:tc>
                <a:tc>
                  <a:txBody>
                    <a:bodyPr/>
                    <a:lstStyle/>
                    <a:p>
                      <a:pPr algn="ctr"/>
                      <a:r>
                        <a:rPr lang="en-US" sz="1600" dirty="0" smtClean="0"/>
                        <a:t>37 (71%)</a:t>
                      </a:r>
                      <a:endParaRPr lang="en-US" sz="1600" dirty="0"/>
                    </a:p>
                  </a:txBody>
                  <a:tcPr anchor="ctr"/>
                </a:tc>
                <a:extLst>
                  <a:ext uri="{0D108BD9-81ED-4DB2-BD59-A6C34878D82A}">
                    <a16:rowId xmlns:a16="http://schemas.microsoft.com/office/drawing/2014/main" val="792196854"/>
                  </a:ext>
                </a:extLst>
              </a:tr>
              <a:tr h="577718">
                <a:tc>
                  <a:txBody>
                    <a:bodyPr/>
                    <a:lstStyle/>
                    <a:p>
                      <a:r>
                        <a:rPr lang="en-US" b="1" dirty="0" smtClean="0"/>
                        <a:t>Non-Motorized</a:t>
                      </a:r>
                      <a:endParaRPr lang="en-US" b="1" dirty="0"/>
                    </a:p>
                  </a:txBody>
                  <a:tcPr anchor="ctr"/>
                </a:tc>
                <a:tc>
                  <a:txBody>
                    <a:bodyPr/>
                    <a:lstStyle/>
                    <a:p>
                      <a:pPr algn="ctr"/>
                      <a:r>
                        <a:rPr lang="en-US" sz="1600" dirty="0" smtClean="0"/>
                        <a:t>23 (44%)</a:t>
                      </a:r>
                      <a:endParaRPr lang="en-US" sz="1600" dirty="0"/>
                    </a:p>
                  </a:txBody>
                  <a:tcPr anchor="ctr"/>
                </a:tc>
                <a:tc>
                  <a:txBody>
                    <a:bodyPr/>
                    <a:lstStyle/>
                    <a:p>
                      <a:pPr algn="ctr"/>
                      <a:r>
                        <a:rPr lang="en-US" sz="1600" dirty="0" smtClean="0"/>
                        <a:t>19 (37%)</a:t>
                      </a:r>
                      <a:endParaRPr lang="en-US" sz="1600" dirty="0"/>
                    </a:p>
                  </a:txBody>
                  <a:tcPr anchor="ctr"/>
                </a:tc>
                <a:tc>
                  <a:txBody>
                    <a:bodyPr/>
                    <a:lstStyle/>
                    <a:p>
                      <a:pPr algn="ctr"/>
                      <a:r>
                        <a:rPr lang="en-US" sz="1600" dirty="0" smtClean="0"/>
                        <a:t>23 (44%)</a:t>
                      </a:r>
                      <a:endParaRPr lang="en-US" sz="1600" dirty="0"/>
                    </a:p>
                  </a:txBody>
                  <a:tcPr anchor="ctr"/>
                </a:tc>
                <a:tc>
                  <a:txBody>
                    <a:bodyPr/>
                    <a:lstStyle/>
                    <a:p>
                      <a:pPr algn="ctr"/>
                      <a:r>
                        <a:rPr lang="en-US" sz="1600" dirty="0" smtClean="0"/>
                        <a:t>28 (54%)</a:t>
                      </a:r>
                      <a:endParaRPr lang="en-US" sz="1600" dirty="0"/>
                    </a:p>
                  </a:txBody>
                  <a:tcPr anchor="ctr"/>
                </a:tc>
                <a:tc>
                  <a:txBody>
                    <a:bodyPr/>
                    <a:lstStyle/>
                    <a:p>
                      <a:pPr algn="ctr"/>
                      <a:r>
                        <a:rPr lang="en-US" sz="1600" dirty="0" smtClean="0"/>
                        <a:t>24 (47%)</a:t>
                      </a:r>
                      <a:endParaRPr lang="en-US" sz="1600" dirty="0"/>
                    </a:p>
                  </a:txBody>
                  <a:tcPr anchor="ctr"/>
                </a:tc>
                <a:tc>
                  <a:txBody>
                    <a:bodyPr/>
                    <a:lstStyle/>
                    <a:p>
                      <a:pPr algn="ctr"/>
                      <a:r>
                        <a:rPr lang="en-US" sz="1600" dirty="0" smtClean="0"/>
                        <a:t>31 (60%)</a:t>
                      </a:r>
                      <a:endParaRPr lang="en-US" sz="1600" dirty="0"/>
                    </a:p>
                  </a:txBody>
                  <a:tcPr anchor="ctr"/>
                </a:tc>
                <a:extLst>
                  <a:ext uri="{0D108BD9-81ED-4DB2-BD59-A6C34878D82A}">
                    <a16:rowId xmlns:a16="http://schemas.microsoft.com/office/drawing/2014/main" val="3739256163"/>
                  </a:ext>
                </a:extLst>
              </a:tr>
            </a:tbl>
          </a:graphicData>
        </a:graphic>
      </p:graphicFrame>
    </p:spTree>
    <p:extLst>
      <p:ext uri="{BB962C8B-B14F-4D97-AF65-F5344CB8AC3E}">
        <p14:creationId xmlns:p14="http://schemas.microsoft.com/office/powerpoint/2010/main" val="418939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of Targets</a:t>
            </a:r>
            <a:br>
              <a:rPr lang="en-US" dirty="0" smtClean="0"/>
            </a:br>
            <a:r>
              <a:rPr lang="en-US" sz="1800" dirty="0" smtClean="0"/>
              <a:t>Indicates how close to the actual target a state DOT got. This is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28818176"/>
              </p:ext>
            </p:extLst>
          </p:nvPr>
        </p:nvGraphicFramePr>
        <p:xfrm>
          <a:off x="762004" y="2133600"/>
          <a:ext cx="10820399" cy="3657598"/>
        </p:xfrm>
        <a:graphic>
          <a:graphicData uri="http://schemas.openxmlformats.org/drawingml/2006/table">
            <a:tbl>
              <a:tblPr firstRow="1" bandRow="1">
                <a:tableStyleId>{5C22544A-7EE6-4342-B048-85BDC9FD1C3A}</a:tableStyleId>
              </a:tblPr>
              <a:tblGrid>
                <a:gridCol w="2503220">
                  <a:extLst>
                    <a:ext uri="{9D8B030D-6E8A-4147-A177-3AD203B41FA5}">
                      <a16:colId xmlns:a16="http://schemas.microsoft.com/office/drawing/2014/main" val="153713889"/>
                    </a:ext>
                  </a:extLst>
                </a:gridCol>
                <a:gridCol w="924131">
                  <a:extLst>
                    <a:ext uri="{9D8B030D-6E8A-4147-A177-3AD203B41FA5}">
                      <a16:colId xmlns:a16="http://schemas.microsoft.com/office/drawing/2014/main" val="865268586"/>
                    </a:ext>
                  </a:extLst>
                </a:gridCol>
                <a:gridCol w="924131">
                  <a:extLst>
                    <a:ext uri="{9D8B030D-6E8A-4147-A177-3AD203B41FA5}">
                      <a16:colId xmlns:a16="http://schemas.microsoft.com/office/drawing/2014/main" val="830921563"/>
                    </a:ext>
                  </a:extLst>
                </a:gridCol>
                <a:gridCol w="924131">
                  <a:extLst>
                    <a:ext uri="{9D8B030D-6E8A-4147-A177-3AD203B41FA5}">
                      <a16:colId xmlns:a16="http://schemas.microsoft.com/office/drawing/2014/main" val="855369114"/>
                    </a:ext>
                  </a:extLst>
                </a:gridCol>
                <a:gridCol w="924131">
                  <a:extLst>
                    <a:ext uri="{9D8B030D-6E8A-4147-A177-3AD203B41FA5}">
                      <a16:colId xmlns:a16="http://schemas.microsoft.com/office/drawing/2014/main" val="3528284669"/>
                    </a:ext>
                  </a:extLst>
                </a:gridCol>
                <a:gridCol w="924131">
                  <a:extLst>
                    <a:ext uri="{9D8B030D-6E8A-4147-A177-3AD203B41FA5}">
                      <a16:colId xmlns:a16="http://schemas.microsoft.com/office/drawing/2014/main" val="1737170531"/>
                    </a:ext>
                  </a:extLst>
                </a:gridCol>
                <a:gridCol w="924131">
                  <a:extLst>
                    <a:ext uri="{9D8B030D-6E8A-4147-A177-3AD203B41FA5}">
                      <a16:colId xmlns:a16="http://schemas.microsoft.com/office/drawing/2014/main" val="3269106880"/>
                    </a:ext>
                  </a:extLst>
                </a:gridCol>
                <a:gridCol w="924131">
                  <a:extLst>
                    <a:ext uri="{9D8B030D-6E8A-4147-A177-3AD203B41FA5}">
                      <a16:colId xmlns:a16="http://schemas.microsoft.com/office/drawing/2014/main" val="739660925"/>
                    </a:ext>
                  </a:extLst>
                </a:gridCol>
                <a:gridCol w="924131">
                  <a:extLst>
                    <a:ext uri="{9D8B030D-6E8A-4147-A177-3AD203B41FA5}">
                      <a16:colId xmlns:a16="http://schemas.microsoft.com/office/drawing/2014/main" val="3982392365"/>
                    </a:ext>
                  </a:extLst>
                </a:gridCol>
                <a:gridCol w="924131">
                  <a:extLst>
                    <a:ext uri="{9D8B030D-6E8A-4147-A177-3AD203B41FA5}">
                      <a16:colId xmlns:a16="http://schemas.microsoft.com/office/drawing/2014/main" val="936837888"/>
                    </a:ext>
                  </a:extLst>
                </a:gridCol>
              </a:tblGrid>
              <a:tr h="522514">
                <a:tc rowSpan="2">
                  <a:txBody>
                    <a:bodyPr/>
                    <a:lstStyle/>
                    <a:p>
                      <a:pPr algn="ctr"/>
                      <a:r>
                        <a:rPr lang="en-US" dirty="0" smtClean="0"/>
                        <a:t>Count of States</a:t>
                      </a:r>
                      <a:endParaRPr lang="en-US" dirty="0"/>
                    </a:p>
                  </a:txBody>
                  <a:tcPr anchor="ctr"/>
                </a:tc>
                <a:tc gridSpan="3">
                  <a:txBody>
                    <a:bodyPr/>
                    <a:lstStyle/>
                    <a:p>
                      <a:pPr algn="ctr"/>
                      <a:r>
                        <a:rPr lang="en-US" dirty="0" smtClean="0"/>
                        <a:t>2018</a:t>
                      </a:r>
                      <a:endParaRPr lang="en-US" dirty="0"/>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dirty="0" smtClean="0"/>
                        <a:t>2019</a:t>
                      </a:r>
                      <a:endParaRPr lang="en-US" dirty="0"/>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dirty="0" smtClean="0"/>
                        <a:t>2020</a:t>
                      </a: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113965224"/>
                  </a:ext>
                </a:extLst>
              </a:tr>
              <a:tr h="522514">
                <a:tc vMerge="1">
                  <a:txBody>
                    <a:bodyPr/>
                    <a:lstStyle/>
                    <a:p>
                      <a:endParaRPr lang="en-US" dirty="0"/>
                    </a:p>
                  </a:txBody>
                  <a:tcPr/>
                </a:tc>
                <a:tc>
                  <a:txBody>
                    <a:bodyPr/>
                    <a:lstStyle/>
                    <a:p>
                      <a:pPr algn="ctr"/>
                      <a:r>
                        <a:rPr lang="en-US" b="1" dirty="0" smtClean="0"/>
                        <a:t>2%</a:t>
                      </a:r>
                      <a:endParaRPr lang="en-US" b="1" dirty="0"/>
                    </a:p>
                  </a:txBody>
                  <a:tcPr anchor="ctr"/>
                </a:tc>
                <a:tc>
                  <a:txBody>
                    <a:bodyPr/>
                    <a:lstStyle/>
                    <a:p>
                      <a:pPr algn="ctr"/>
                      <a:r>
                        <a:rPr lang="en-US" b="1" dirty="0" smtClean="0"/>
                        <a:t>5%</a:t>
                      </a:r>
                      <a:endParaRPr lang="en-US" b="1" dirty="0"/>
                    </a:p>
                  </a:txBody>
                  <a:tcPr anchor="ctr"/>
                </a:tc>
                <a:tc>
                  <a:txBody>
                    <a:bodyPr/>
                    <a:lstStyle/>
                    <a:p>
                      <a:pPr algn="ctr"/>
                      <a:r>
                        <a:rPr lang="en-US" b="1" dirty="0" smtClean="0"/>
                        <a:t>10%</a:t>
                      </a:r>
                      <a:endParaRPr lang="en-US" b="1" dirty="0"/>
                    </a:p>
                  </a:txBody>
                  <a:tcPr anchor="ctr"/>
                </a:tc>
                <a:tc>
                  <a:txBody>
                    <a:bodyPr/>
                    <a:lstStyle/>
                    <a:p>
                      <a:pPr algn="ctr"/>
                      <a:r>
                        <a:rPr lang="en-US" b="1" dirty="0" smtClean="0"/>
                        <a:t>2%</a:t>
                      </a:r>
                      <a:endParaRPr lang="en-US" b="1" dirty="0"/>
                    </a:p>
                  </a:txBody>
                  <a:tcPr anchor="ctr"/>
                </a:tc>
                <a:tc>
                  <a:txBody>
                    <a:bodyPr/>
                    <a:lstStyle/>
                    <a:p>
                      <a:pPr algn="ctr"/>
                      <a:r>
                        <a:rPr lang="en-US" b="1" dirty="0" smtClean="0"/>
                        <a:t>5%</a:t>
                      </a:r>
                      <a:endParaRPr lang="en-US" b="1" dirty="0"/>
                    </a:p>
                  </a:txBody>
                  <a:tcPr anchor="ctr"/>
                </a:tc>
                <a:tc>
                  <a:txBody>
                    <a:bodyPr/>
                    <a:lstStyle/>
                    <a:p>
                      <a:pPr algn="ctr"/>
                      <a:r>
                        <a:rPr lang="en-US" b="1" dirty="0" smtClean="0"/>
                        <a:t>10%</a:t>
                      </a:r>
                      <a:endParaRPr lang="en-US" b="1" dirty="0"/>
                    </a:p>
                  </a:txBody>
                  <a:tcPr anchor="ctr"/>
                </a:tc>
                <a:tc>
                  <a:txBody>
                    <a:bodyPr/>
                    <a:lstStyle/>
                    <a:p>
                      <a:pPr algn="ctr"/>
                      <a:r>
                        <a:rPr lang="en-US" b="1" dirty="0" smtClean="0"/>
                        <a:t>2%</a:t>
                      </a:r>
                      <a:endParaRPr lang="en-US" b="1" dirty="0"/>
                    </a:p>
                  </a:txBody>
                  <a:tcPr anchor="ctr"/>
                </a:tc>
                <a:tc>
                  <a:txBody>
                    <a:bodyPr/>
                    <a:lstStyle/>
                    <a:p>
                      <a:pPr algn="ctr"/>
                      <a:r>
                        <a:rPr lang="en-US" b="1" dirty="0" smtClean="0"/>
                        <a:t>5%</a:t>
                      </a:r>
                      <a:endParaRPr lang="en-US" b="1" dirty="0"/>
                    </a:p>
                  </a:txBody>
                  <a:tcPr anchor="ctr"/>
                </a:tc>
                <a:tc>
                  <a:txBody>
                    <a:bodyPr/>
                    <a:lstStyle/>
                    <a:p>
                      <a:pPr algn="ctr"/>
                      <a:r>
                        <a:rPr lang="en-US" b="1" dirty="0" smtClean="0"/>
                        <a:t>10%</a:t>
                      </a:r>
                      <a:endParaRPr lang="en-US" b="1" dirty="0"/>
                    </a:p>
                  </a:txBody>
                  <a:tcPr anchor="ctr"/>
                </a:tc>
                <a:extLst>
                  <a:ext uri="{0D108BD9-81ED-4DB2-BD59-A6C34878D82A}">
                    <a16:rowId xmlns:a16="http://schemas.microsoft.com/office/drawing/2014/main" val="49166989"/>
                  </a:ext>
                </a:extLst>
              </a:tr>
              <a:tr h="522514">
                <a:tc>
                  <a:txBody>
                    <a:bodyPr/>
                    <a:lstStyle/>
                    <a:p>
                      <a:r>
                        <a:rPr lang="en-US" b="1" dirty="0" smtClean="0"/>
                        <a:t>Fatality</a:t>
                      </a:r>
                    </a:p>
                  </a:txBody>
                  <a:tcPr anchor="ctr"/>
                </a:tc>
                <a:tc>
                  <a:txBody>
                    <a:bodyPr/>
                    <a:lstStyle/>
                    <a:p>
                      <a:pPr algn="ctr"/>
                      <a:r>
                        <a:rPr lang="en-US" dirty="0" smtClean="0"/>
                        <a:t>20</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43</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45</a:t>
                      </a:r>
                      <a:endParaRPr lang="en-US" dirty="0"/>
                    </a:p>
                  </a:txBody>
                  <a:tcPr anchor="ctr"/>
                </a:tc>
                <a:extLst>
                  <a:ext uri="{0D108BD9-81ED-4DB2-BD59-A6C34878D82A}">
                    <a16:rowId xmlns:a16="http://schemas.microsoft.com/office/drawing/2014/main" val="4101565821"/>
                  </a:ext>
                </a:extLst>
              </a:tr>
              <a:tr h="522514">
                <a:tc>
                  <a:txBody>
                    <a:bodyPr/>
                    <a:lstStyle/>
                    <a:p>
                      <a:r>
                        <a:rPr lang="en-US" b="1" dirty="0" smtClean="0"/>
                        <a:t>Fatality Rate</a:t>
                      </a:r>
                      <a:endParaRPr lang="en-US" b="1" dirty="0"/>
                    </a:p>
                  </a:txBody>
                  <a:tcPr anchor="ctr"/>
                </a:tc>
                <a:tc>
                  <a:txBody>
                    <a:bodyPr/>
                    <a:lstStyle/>
                    <a:p>
                      <a:pPr algn="ctr"/>
                      <a:r>
                        <a:rPr lang="en-US" dirty="0" smtClean="0"/>
                        <a:t>13</a:t>
                      </a:r>
                      <a:endParaRPr lang="en-US" dirty="0"/>
                    </a:p>
                  </a:txBody>
                  <a:tcPr anchor="ctr"/>
                </a:tc>
                <a:tc>
                  <a:txBody>
                    <a:bodyPr/>
                    <a:lstStyle/>
                    <a:p>
                      <a:pPr algn="ctr"/>
                      <a:r>
                        <a:rPr lang="en-US" dirty="0" smtClean="0"/>
                        <a:t>29</a:t>
                      </a:r>
                      <a:endParaRPr lang="en-US" dirty="0"/>
                    </a:p>
                  </a:txBody>
                  <a:tcPr anchor="ctr"/>
                </a:tc>
                <a:tc>
                  <a:txBody>
                    <a:bodyPr/>
                    <a:lstStyle/>
                    <a:p>
                      <a:pPr algn="ctr"/>
                      <a:r>
                        <a:rPr lang="en-US" dirty="0" smtClean="0"/>
                        <a:t>41</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32</a:t>
                      </a:r>
                      <a:endParaRPr lang="en-US" dirty="0"/>
                    </a:p>
                  </a:txBody>
                  <a:tcPr anchor="ctr"/>
                </a:tc>
                <a:tc>
                  <a:txBody>
                    <a:bodyPr/>
                    <a:lstStyle/>
                    <a:p>
                      <a:pPr algn="ctr"/>
                      <a:r>
                        <a:rPr lang="en-US" dirty="0" smtClean="0"/>
                        <a:t>45</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28</a:t>
                      </a:r>
                      <a:endParaRPr lang="en-US" dirty="0"/>
                    </a:p>
                  </a:txBody>
                  <a:tcPr anchor="ctr"/>
                </a:tc>
                <a:tc>
                  <a:txBody>
                    <a:bodyPr/>
                    <a:lstStyle/>
                    <a:p>
                      <a:pPr algn="ctr"/>
                      <a:r>
                        <a:rPr lang="en-US" dirty="0" smtClean="0"/>
                        <a:t>42</a:t>
                      </a:r>
                      <a:endParaRPr lang="en-US" dirty="0"/>
                    </a:p>
                  </a:txBody>
                  <a:tcPr anchor="ctr"/>
                </a:tc>
                <a:extLst>
                  <a:ext uri="{0D108BD9-81ED-4DB2-BD59-A6C34878D82A}">
                    <a16:rowId xmlns:a16="http://schemas.microsoft.com/office/drawing/2014/main" val="1059274099"/>
                  </a:ext>
                </a:extLst>
              </a:tr>
              <a:tr h="522514">
                <a:tc>
                  <a:txBody>
                    <a:bodyPr/>
                    <a:lstStyle/>
                    <a:p>
                      <a:r>
                        <a:rPr lang="en-US" b="1" dirty="0" smtClean="0"/>
                        <a:t>Serious Injury</a:t>
                      </a:r>
                      <a:endParaRPr lang="en-US" b="1" dirty="0"/>
                    </a:p>
                  </a:txBody>
                  <a:tcPr anchor="ctr"/>
                </a:tc>
                <a:tc>
                  <a:txBody>
                    <a:bodyPr/>
                    <a:lstStyle/>
                    <a:p>
                      <a:pPr algn="ctr"/>
                      <a:r>
                        <a:rPr lang="en-US" dirty="0" smtClean="0"/>
                        <a:t>6</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36</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35</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36</a:t>
                      </a:r>
                      <a:endParaRPr lang="en-US" dirty="0"/>
                    </a:p>
                  </a:txBody>
                  <a:tcPr anchor="ctr"/>
                </a:tc>
                <a:extLst>
                  <a:ext uri="{0D108BD9-81ED-4DB2-BD59-A6C34878D82A}">
                    <a16:rowId xmlns:a16="http://schemas.microsoft.com/office/drawing/2014/main" val="726429442"/>
                  </a:ext>
                </a:extLst>
              </a:tr>
              <a:tr h="522514">
                <a:tc>
                  <a:txBody>
                    <a:bodyPr/>
                    <a:lstStyle/>
                    <a:p>
                      <a:r>
                        <a:rPr lang="en-US" b="1" dirty="0" smtClean="0"/>
                        <a:t>Serious Injury Rate</a:t>
                      </a:r>
                      <a:endParaRPr lang="en-US" b="1" dirty="0"/>
                    </a:p>
                  </a:txBody>
                  <a:tcPr anchor="ctr"/>
                </a:tc>
                <a:tc>
                  <a:txBody>
                    <a:bodyPr/>
                    <a:lstStyle/>
                    <a:p>
                      <a:pPr algn="ctr"/>
                      <a:r>
                        <a:rPr lang="en-US" dirty="0" smtClean="0"/>
                        <a:t>8</a:t>
                      </a:r>
                      <a:endParaRPr lang="en-US" dirty="0"/>
                    </a:p>
                  </a:txBody>
                  <a:tcPr anchor="ctr"/>
                </a:tc>
                <a:tc>
                  <a:txBody>
                    <a:bodyPr/>
                    <a:lstStyle/>
                    <a:p>
                      <a:pPr algn="ctr"/>
                      <a:r>
                        <a:rPr lang="en-US" dirty="0" smtClean="0"/>
                        <a:t>21</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38</a:t>
                      </a:r>
                      <a:endParaRPr lang="en-US" dirty="0"/>
                    </a:p>
                  </a:txBody>
                  <a:tcPr anchor="ctr"/>
                </a:tc>
                <a:extLst>
                  <a:ext uri="{0D108BD9-81ED-4DB2-BD59-A6C34878D82A}">
                    <a16:rowId xmlns:a16="http://schemas.microsoft.com/office/drawing/2014/main" val="3177610025"/>
                  </a:ext>
                </a:extLst>
              </a:tr>
              <a:tr h="522514">
                <a:tc>
                  <a:txBody>
                    <a:bodyPr/>
                    <a:lstStyle/>
                    <a:p>
                      <a:r>
                        <a:rPr lang="en-US" b="1" dirty="0" smtClean="0"/>
                        <a:t>Non-Motorized</a:t>
                      </a:r>
                      <a:endParaRPr lang="en-US" b="1" dirty="0"/>
                    </a:p>
                  </a:txBody>
                  <a:tcPr anchor="ctr"/>
                </a:tc>
                <a:tc>
                  <a:txBody>
                    <a:bodyPr/>
                    <a:lstStyle/>
                    <a:p>
                      <a:pPr algn="ctr"/>
                      <a:r>
                        <a:rPr lang="en-US" dirty="0" smtClean="0"/>
                        <a:t>11</a:t>
                      </a:r>
                      <a:endParaRPr lang="en-US" dirty="0"/>
                    </a:p>
                  </a:txBody>
                  <a:tcPr anchor="ctr"/>
                </a:tc>
                <a:tc>
                  <a:txBody>
                    <a:bodyPr/>
                    <a:lstStyle/>
                    <a:p>
                      <a:pPr algn="ctr"/>
                      <a:r>
                        <a:rPr lang="en-US" dirty="0" smtClean="0"/>
                        <a:t>26</a:t>
                      </a:r>
                      <a:endParaRPr lang="en-US" dirty="0"/>
                    </a:p>
                  </a:txBody>
                  <a:tcPr anchor="ctr"/>
                </a:tc>
                <a:tc>
                  <a:txBody>
                    <a:bodyPr/>
                    <a:lstStyle/>
                    <a:p>
                      <a:pPr algn="ctr"/>
                      <a:r>
                        <a:rPr lang="en-US" dirty="0" smtClean="0"/>
                        <a:t>38</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19</a:t>
                      </a:r>
                      <a:endParaRPr lang="en-US" dirty="0"/>
                    </a:p>
                  </a:txBody>
                  <a:tcPr anchor="ctr"/>
                </a:tc>
                <a:tc>
                  <a:txBody>
                    <a:bodyPr/>
                    <a:lstStyle/>
                    <a:p>
                      <a:pPr algn="ctr"/>
                      <a:r>
                        <a:rPr lang="en-US" dirty="0" smtClean="0"/>
                        <a:t>36</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32</a:t>
                      </a:r>
                      <a:endParaRPr lang="en-US" dirty="0"/>
                    </a:p>
                  </a:txBody>
                  <a:tcPr anchor="ctr"/>
                </a:tc>
                <a:extLst>
                  <a:ext uri="{0D108BD9-81ED-4DB2-BD59-A6C34878D82A}">
                    <a16:rowId xmlns:a16="http://schemas.microsoft.com/office/drawing/2014/main" val="1329153222"/>
                  </a:ext>
                </a:extLst>
              </a:tr>
            </a:tbl>
          </a:graphicData>
        </a:graphic>
      </p:graphicFrame>
    </p:spTree>
    <p:extLst>
      <p:ext uri="{BB962C8B-B14F-4D97-AF65-F5344CB8AC3E}">
        <p14:creationId xmlns:p14="http://schemas.microsoft.com/office/powerpoint/2010/main" val="332459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9BD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1760220" y="281940"/>
            <a:ext cx="8671560" cy="6294120"/>
          </a:xfrm>
          <a:prstGeom prst="rect">
            <a:avLst/>
          </a:prstGeom>
        </p:spPr>
      </p:pic>
    </p:spTree>
    <p:extLst>
      <p:ext uri="{BB962C8B-B14F-4D97-AF65-F5344CB8AC3E}">
        <p14:creationId xmlns:p14="http://schemas.microsoft.com/office/powerpoint/2010/main" val="3419020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9BD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760220" y="281940"/>
            <a:ext cx="8671560" cy="6294120"/>
          </a:xfrm>
          <a:prstGeom prst="rect">
            <a:avLst/>
          </a:prstGeom>
        </p:spPr>
      </p:pic>
    </p:spTree>
    <p:extLst>
      <p:ext uri="{BB962C8B-B14F-4D97-AF65-F5344CB8AC3E}">
        <p14:creationId xmlns:p14="http://schemas.microsoft.com/office/powerpoint/2010/main" val="4066380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9BD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760220" y="281940"/>
            <a:ext cx="8671560" cy="6294120"/>
          </a:xfrm>
          <a:prstGeom prst="rect">
            <a:avLst/>
          </a:prstGeom>
        </p:spPr>
      </p:pic>
    </p:spTree>
    <p:extLst>
      <p:ext uri="{BB962C8B-B14F-4D97-AF65-F5344CB8AC3E}">
        <p14:creationId xmlns:p14="http://schemas.microsoft.com/office/powerpoint/2010/main" val="111833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9BD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760220" y="281940"/>
            <a:ext cx="8671560" cy="6294120"/>
          </a:xfrm>
          <a:prstGeom prst="rect">
            <a:avLst/>
          </a:prstGeom>
        </p:spPr>
      </p:pic>
    </p:spTree>
    <p:extLst>
      <p:ext uri="{BB962C8B-B14F-4D97-AF65-F5344CB8AC3E}">
        <p14:creationId xmlns:p14="http://schemas.microsoft.com/office/powerpoint/2010/main" val="27133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9BD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760220" y="281940"/>
            <a:ext cx="8671560" cy="6294120"/>
          </a:xfrm>
          <a:prstGeom prst="rect">
            <a:avLst/>
          </a:prstGeom>
        </p:spPr>
      </p:pic>
    </p:spTree>
    <p:extLst>
      <p:ext uri="{BB962C8B-B14F-4D97-AF65-F5344CB8AC3E}">
        <p14:creationId xmlns:p14="http://schemas.microsoft.com/office/powerpoint/2010/main" val="616681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Actual and Target</a:t>
            </a:r>
            <a:endParaRPr lang="en-US" dirty="0"/>
          </a:p>
        </p:txBody>
      </p:sp>
      <p:sp>
        <p:nvSpPr>
          <p:cNvPr id="10" name="Rectangle 9"/>
          <p:cNvSpPr/>
          <p:nvPr/>
        </p:nvSpPr>
        <p:spPr>
          <a:xfrm>
            <a:off x="0" y="6117274"/>
            <a:ext cx="12191999" cy="707886"/>
          </a:xfrm>
          <a:prstGeom prst="rect">
            <a:avLst/>
          </a:prstGeom>
          <a:solidFill>
            <a:srgbClr val="9BD0F2"/>
          </a:solidFill>
        </p:spPr>
        <p:txBody>
          <a:bodyPr wrap="square">
            <a:spAutoFit/>
          </a:bodyPr>
          <a:lstStyle/>
          <a:p>
            <a:pPr algn="ctr"/>
            <a:r>
              <a:rPr lang="en-US" sz="2000" b="1" dirty="0" smtClean="0">
                <a:solidFill>
                  <a:srgbClr val="19039F"/>
                </a:solidFill>
              </a:rPr>
              <a:t>Conclusions</a:t>
            </a:r>
            <a:r>
              <a:rPr lang="en-US" sz="2000" dirty="0" smtClean="0">
                <a:solidFill>
                  <a:srgbClr val="19039F"/>
                </a:solidFill>
                <a:sym typeface="Wingdings" panose="05000000000000000000" pitchFamily="2" charset="2"/>
              </a:rPr>
              <a:t> Vast majority of the State DOTs set targets that were close to the actual. The difference between meeting a target and not meeting a target was sometimes less than 0.03% </a:t>
            </a:r>
            <a:endParaRPr lang="en-US" sz="2000" dirty="0" smtClean="0">
              <a:solidFill>
                <a:srgbClr val="19039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04950477"/>
              </p:ext>
            </p:extLst>
          </p:nvPr>
        </p:nvGraphicFramePr>
        <p:xfrm>
          <a:off x="914400" y="1905490"/>
          <a:ext cx="4114799" cy="2295846"/>
        </p:xfrm>
        <a:graphic>
          <a:graphicData uri="http://schemas.openxmlformats.org/drawingml/2006/table">
            <a:tbl>
              <a:tblPr firstRow="1" bandRow="1">
                <a:tableStyleId>{2D5ABB26-0587-4C30-8999-92F81FD0307C}</a:tableStyleId>
              </a:tblPr>
              <a:tblGrid>
                <a:gridCol w="1716182">
                  <a:extLst>
                    <a:ext uri="{9D8B030D-6E8A-4147-A177-3AD203B41FA5}">
                      <a16:colId xmlns:a16="http://schemas.microsoft.com/office/drawing/2014/main" val="3736051346"/>
                    </a:ext>
                  </a:extLst>
                </a:gridCol>
                <a:gridCol w="799539">
                  <a:extLst>
                    <a:ext uri="{9D8B030D-6E8A-4147-A177-3AD203B41FA5}">
                      <a16:colId xmlns:a16="http://schemas.microsoft.com/office/drawing/2014/main" val="3675289099"/>
                    </a:ext>
                  </a:extLst>
                </a:gridCol>
                <a:gridCol w="799539">
                  <a:extLst>
                    <a:ext uri="{9D8B030D-6E8A-4147-A177-3AD203B41FA5}">
                      <a16:colId xmlns:a16="http://schemas.microsoft.com/office/drawing/2014/main" val="583208321"/>
                    </a:ext>
                  </a:extLst>
                </a:gridCol>
                <a:gridCol w="799539">
                  <a:extLst>
                    <a:ext uri="{9D8B030D-6E8A-4147-A177-3AD203B41FA5}">
                      <a16:colId xmlns:a16="http://schemas.microsoft.com/office/drawing/2014/main" val="2824216887"/>
                    </a:ext>
                  </a:extLst>
                </a:gridCol>
              </a:tblGrid>
              <a:tr h="327978">
                <a:tc>
                  <a:txBody>
                    <a:bodyPr/>
                    <a:lstStyle/>
                    <a:p>
                      <a:r>
                        <a:rPr lang="en-US" sz="1200" b="1" dirty="0" smtClean="0"/>
                        <a:t>Fatality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2018</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2020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20271078"/>
                  </a:ext>
                </a:extLst>
              </a:tr>
              <a:tr h="327978">
                <a:tc gridSpan="4">
                  <a:txBody>
                    <a:bodyPr/>
                    <a:lstStyle/>
                    <a:p>
                      <a:pPr algn="ctr"/>
                      <a:r>
                        <a:rPr lang="en-US" sz="1200" b="1" dirty="0" smtClean="0"/>
                        <a:t>Count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93431607"/>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3.67%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4.73%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4.80%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55599828"/>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-6.47%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-6.23%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-6.42%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2004068"/>
                  </a:ext>
                </a:extLst>
              </a:tr>
              <a:tr h="327978">
                <a:tc gridSpan="4">
                  <a:txBody>
                    <a:bodyPr/>
                    <a:lstStyle/>
                    <a:p>
                      <a:pPr algn="ctr"/>
                      <a:r>
                        <a:rPr lang="en-US" sz="1200" b="1" dirty="0" smtClean="0"/>
                        <a:t>Rate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98091971"/>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4.62%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5.40%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5.52%</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68855105"/>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-7.01%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-5.81%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-7.01%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3765802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56497166"/>
              </p:ext>
            </p:extLst>
          </p:nvPr>
        </p:nvGraphicFramePr>
        <p:xfrm>
          <a:off x="7162800" y="1905490"/>
          <a:ext cx="4114799" cy="2295846"/>
        </p:xfrm>
        <a:graphic>
          <a:graphicData uri="http://schemas.openxmlformats.org/drawingml/2006/table">
            <a:tbl>
              <a:tblPr firstRow="1" bandRow="1">
                <a:tableStyleId>{2D5ABB26-0587-4C30-8999-92F81FD0307C}</a:tableStyleId>
              </a:tblPr>
              <a:tblGrid>
                <a:gridCol w="1716182">
                  <a:extLst>
                    <a:ext uri="{9D8B030D-6E8A-4147-A177-3AD203B41FA5}">
                      <a16:colId xmlns:a16="http://schemas.microsoft.com/office/drawing/2014/main" val="3736051346"/>
                    </a:ext>
                  </a:extLst>
                </a:gridCol>
                <a:gridCol w="799539">
                  <a:extLst>
                    <a:ext uri="{9D8B030D-6E8A-4147-A177-3AD203B41FA5}">
                      <a16:colId xmlns:a16="http://schemas.microsoft.com/office/drawing/2014/main" val="3675289099"/>
                    </a:ext>
                  </a:extLst>
                </a:gridCol>
                <a:gridCol w="799539">
                  <a:extLst>
                    <a:ext uri="{9D8B030D-6E8A-4147-A177-3AD203B41FA5}">
                      <a16:colId xmlns:a16="http://schemas.microsoft.com/office/drawing/2014/main" val="583208321"/>
                    </a:ext>
                  </a:extLst>
                </a:gridCol>
                <a:gridCol w="799539">
                  <a:extLst>
                    <a:ext uri="{9D8B030D-6E8A-4147-A177-3AD203B41FA5}">
                      <a16:colId xmlns:a16="http://schemas.microsoft.com/office/drawing/2014/main" val="2824216887"/>
                    </a:ext>
                  </a:extLst>
                </a:gridCol>
              </a:tblGrid>
              <a:tr h="327978">
                <a:tc>
                  <a:txBody>
                    <a:bodyPr/>
                    <a:lstStyle/>
                    <a:p>
                      <a:r>
                        <a:rPr lang="en-US" sz="1200" b="1" dirty="0" smtClean="0"/>
                        <a:t>Serious Injury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2018</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2020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8268509"/>
                  </a:ext>
                </a:extLst>
              </a:tr>
              <a:tr h="327978">
                <a:tc gridSpan="4">
                  <a:txBody>
                    <a:bodyPr/>
                    <a:lstStyle/>
                    <a:p>
                      <a:pPr algn="ctr"/>
                      <a:r>
                        <a:rPr lang="en-US" sz="1200" b="1" dirty="0" smtClean="0"/>
                        <a:t>Count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84429307"/>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10.15%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7.35%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7.00%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45384240"/>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-7.10%</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-10.51%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-11.67%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20560248"/>
                  </a:ext>
                </a:extLst>
              </a:tr>
              <a:tr h="327978">
                <a:tc gridSpan="4">
                  <a:txBody>
                    <a:bodyPr/>
                    <a:lstStyle/>
                    <a:p>
                      <a:pPr algn="ctr"/>
                      <a:r>
                        <a:rPr lang="en-US" sz="1200" b="1" dirty="0" smtClean="0"/>
                        <a:t>Rate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5005795"/>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8.85%</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8.66%</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6.48%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69080296"/>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-7.38%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-9.88%</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-10.99%</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793837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66109182"/>
              </p:ext>
            </p:extLst>
          </p:nvPr>
        </p:nvGraphicFramePr>
        <p:xfrm>
          <a:off x="4038600" y="4503349"/>
          <a:ext cx="4114799" cy="1311912"/>
        </p:xfrm>
        <a:graphic>
          <a:graphicData uri="http://schemas.openxmlformats.org/drawingml/2006/table">
            <a:tbl>
              <a:tblPr firstRow="1" bandRow="1">
                <a:tableStyleId>{2D5ABB26-0587-4C30-8999-92F81FD0307C}</a:tableStyleId>
              </a:tblPr>
              <a:tblGrid>
                <a:gridCol w="1716182">
                  <a:extLst>
                    <a:ext uri="{9D8B030D-6E8A-4147-A177-3AD203B41FA5}">
                      <a16:colId xmlns:a16="http://schemas.microsoft.com/office/drawing/2014/main" val="3736051346"/>
                    </a:ext>
                  </a:extLst>
                </a:gridCol>
                <a:gridCol w="799539">
                  <a:extLst>
                    <a:ext uri="{9D8B030D-6E8A-4147-A177-3AD203B41FA5}">
                      <a16:colId xmlns:a16="http://schemas.microsoft.com/office/drawing/2014/main" val="3675289099"/>
                    </a:ext>
                  </a:extLst>
                </a:gridCol>
                <a:gridCol w="799539">
                  <a:extLst>
                    <a:ext uri="{9D8B030D-6E8A-4147-A177-3AD203B41FA5}">
                      <a16:colId xmlns:a16="http://schemas.microsoft.com/office/drawing/2014/main" val="583208321"/>
                    </a:ext>
                  </a:extLst>
                </a:gridCol>
                <a:gridCol w="799539">
                  <a:extLst>
                    <a:ext uri="{9D8B030D-6E8A-4147-A177-3AD203B41FA5}">
                      <a16:colId xmlns:a16="http://schemas.microsoft.com/office/drawing/2014/main" val="2824216887"/>
                    </a:ext>
                  </a:extLst>
                </a:gridCol>
              </a:tblGrid>
              <a:tr h="327978">
                <a:tc>
                  <a:txBody>
                    <a:bodyPr/>
                    <a:lstStyle/>
                    <a:p>
                      <a:r>
                        <a:rPr lang="en-US" sz="1200" b="1" dirty="0" smtClean="0"/>
                        <a:t>Non-Motorized</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2018</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2019</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200" b="1" dirty="0" smtClean="0"/>
                        <a:t>2020</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95272157"/>
                  </a:ext>
                </a:extLst>
              </a:tr>
              <a:tr h="327978">
                <a:tc gridSpan="4">
                  <a:txBody>
                    <a:bodyPr/>
                    <a:lstStyle/>
                    <a:p>
                      <a:pPr algn="ctr"/>
                      <a:r>
                        <a:rPr lang="en-US" sz="1200" b="1" dirty="0" smtClean="0"/>
                        <a:t>Count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138278788"/>
                  </a:ext>
                </a:extLst>
              </a:tr>
              <a:tr h="327978">
                <a:tc>
                  <a:txBody>
                    <a:bodyPr/>
                    <a:lstStyle/>
                    <a:p>
                      <a:pPr lvl="1"/>
                      <a:r>
                        <a:rPr lang="en-US" sz="1100" dirty="0" smtClean="0"/>
                        <a:t>Overestimate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6.91%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4.46%</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8.89%</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78283322"/>
                  </a:ext>
                </a:extLst>
              </a:tr>
              <a:tr h="327978">
                <a:tc>
                  <a:txBody>
                    <a:bodyPr/>
                    <a:lstStyle/>
                    <a:p>
                      <a:pPr lvl="1"/>
                      <a:r>
                        <a:rPr lang="en-US" sz="1100" dirty="0" smtClean="0"/>
                        <a:t>Underestimate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-7.43%</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-8.47%</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100" dirty="0" smtClean="0"/>
                        <a:t>-10.44%</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74064331"/>
                  </a:ext>
                </a:extLst>
              </a:tr>
            </a:tbl>
          </a:graphicData>
        </a:graphic>
      </p:graphicFrame>
    </p:spTree>
    <p:extLst>
      <p:ext uri="{BB962C8B-B14F-4D97-AF65-F5344CB8AC3E}">
        <p14:creationId xmlns:p14="http://schemas.microsoft.com/office/powerpoint/2010/main" val="2127817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Next?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5901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791200"/>
            <a:ext cx="13258800"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Performance Management Journey</a:t>
            </a:r>
            <a:endParaRPr lang="en-US" dirty="0"/>
          </a:p>
        </p:txBody>
      </p:sp>
      <p:pic>
        <p:nvPicPr>
          <p:cNvPr id="4" name="Picture 3"/>
          <p:cNvPicPr>
            <a:picLocks noChangeAspect="1"/>
          </p:cNvPicPr>
          <p:nvPr/>
        </p:nvPicPr>
        <p:blipFill rotWithShape="1">
          <a:blip r:embed="rId2"/>
          <a:srcRect t="3089" b="2850"/>
          <a:stretch/>
        </p:blipFill>
        <p:spPr>
          <a:xfrm>
            <a:off x="1523999" y="1525768"/>
            <a:ext cx="9048634" cy="5332231"/>
          </a:xfrm>
          <a:prstGeom prst="rect">
            <a:avLst/>
          </a:prstGeom>
        </p:spPr>
      </p:pic>
    </p:spTree>
    <p:extLst>
      <p:ext uri="{BB962C8B-B14F-4D97-AF65-F5344CB8AC3E}">
        <p14:creationId xmlns:p14="http://schemas.microsoft.com/office/powerpoint/2010/main" val="1606864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6FF8-C367-F744-9A49-DA8AF5E64B9E}"/>
              </a:ext>
            </a:extLst>
          </p:cNvPr>
          <p:cNvSpPr>
            <a:spLocks noGrp="1"/>
          </p:cNvSpPr>
          <p:nvPr>
            <p:ph type="title"/>
          </p:nvPr>
        </p:nvSpPr>
        <p:spPr/>
        <p:txBody>
          <a:bodyPr/>
          <a:lstStyle/>
          <a:p>
            <a:r>
              <a:rPr lang="en-US" dirty="0" smtClean="0"/>
              <a:t>Visualization: Bridge </a:t>
            </a:r>
            <a:r>
              <a:rPr lang="en-US" dirty="0" smtClean="0"/>
              <a:t>Analysis</a:t>
            </a:r>
            <a:endParaRPr lang="en-US" dirty="0"/>
          </a:p>
        </p:txBody>
      </p:sp>
      <p:sp>
        <p:nvSpPr>
          <p:cNvPr id="6" name="Text Placeholder 5"/>
          <p:cNvSpPr>
            <a:spLocks noGrp="1"/>
          </p:cNvSpPr>
          <p:nvPr>
            <p:ph type="body" sz="quarter" idx="14"/>
          </p:nvPr>
        </p:nvSpPr>
        <p:spPr/>
        <p:txBody>
          <a:bodyPr/>
          <a:lstStyle/>
          <a:p>
            <a:endParaRPr lang="en-US"/>
          </a:p>
        </p:txBody>
      </p:sp>
      <p:pic>
        <p:nvPicPr>
          <p:cNvPr id="5" name="Picture 4">
            <a:extLst>
              <a:ext uri="{FF2B5EF4-FFF2-40B4-BE49-F238E27FC236}">
                <a16:creationId xmlns:a16="http://schemas.microsoft.com/office/drawing/2014/main" id="{9EB6509F-B08B-134C-9EF8-624CFE82EEF0}"/>
              </a:ext>
            </a:extLst>
          </p:cNvPr>
          <p:cNvPicPr>
            <a:picLocks noChangeAspect="1"/>
          </p:cNvPicPr>
          <p:nvPr/>
        </p:nvPicPr>
        <p:blipFill>
          <a:blip r:embed="rId2"/>
          <a:stretch>
            <a:fillRect/>
          </a:stretch>
        </p:blipFill>
        <p:spPr>
          <a:xfrm>
            <a:off x="381000" y="1676400"/>
            <a:ext cx="5774623" cy="3089281"/>
          </a:xfrm>
          <a:prstGeom prst="rect">
            <a:avLst/>
          </a:prstGeom>
          <a:ln w="76200">
            <a:solidFill>
              <a:schemeClr val="bg1">
                <a:lumMod val="65000"/>
              </a:schemeClr>
            </a:solidFill>
          </a:ln>
        </p:spPr>
      </p:pic>
      <p:pic>
        <p:nvPicPr>
          <p:cNvPr id="8" name="Picture 7">
            <a:extLst>
              <a:ext uri="{FF2B5EF4-FFF2-40B4-BE49-F238E27FC236}">
                <a16:creationId xmlns:a16="http://schemas.microsoft.com/office/drawing/2014/main" id="{504A7396-D338-914A-BD26-0A464D653863}"/>
              </a:ext>
            </a:extLst>
          </p:cNvPr>
          <p:cNvPicPr>
            <a:picLocks noChangeAspect="1"/>
          </p:cNvPicPr>
          <p:nvPr/>
        </p:nvPicPr>
        <p:blipFill>
          <a:blip r:embed="rId3"/>
          <a:stretch>
            <a:fillRect/>
          </a:stretch>
        </p:blipFill>
        <p:spPr>
          <a:xfrm>
            <a:off x="5791200" y="2590800"/>
            <a:ext cx="6067530" cy="3235226"/>
          </a:xfrm>
          <a:prstGeom prst="rect">
            <a:avLst/>
          </a:prstGeom>
          <a:ln w="76200">
            <a:solidFill>
              <a:schemeClr val="bg1">
                <a:lumMod val="65000"/>
              </a:schemeClr>
            </a:solidFill>
          </a:ln>
        </p:spPr>
      </p:pic>
    </p:spTree>
    <p:extLst>
      <p:ext uri="{BB962C8B-B14F-4D97-AF65-F5344CB8AC3E}">
        <p14:creationId xmlns:p14="http://schemas.microsoft.com/office/powerpoint/2010/main" val="33767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Visualization: Pavement </a:t>
            </a:r>
            <a:r>
              <a:rPr lang="en-US" dirty="0" smtClean="0"/>
              <a:t>Analysis</a:t>
            </a:r>
            <a:endParaRPr lang="en-US" dirty="0"/>
          </a:p>
        </p:txBody>
      </p:sp>
      <p:pic>
        <p:nvPicPr>
          <p:cNvPr id="6" name="Picture 5">
            <a:extLst>
              <a:ext uri="{FF2B5EF4-FFF2-40B4-BE49-F238E27FC236}">
                <a16:creationId xmlns:a16="http://schemas.microsoft.com/office/drawing/2014/main" id="{0D9D4873-4F27-6944-84DB-F2D924A62BC7}"/>
              </a:ext>
            </a:extLst>
          </p:cNvPr>
          <p:cNvPicPr>
            <a:picLocks noChangeAspect="1"/>
          </p:cNvPicPr>
          <p:nvPr/>
        </p:nvPicPr>
        <p:blipFill>
          <a:blip r:embed="rId2"/>
          <a:stretch>
            <a:fillRect/>
          </a:stretch>
        </p:blipFill>
        <p:spPr>
          <a:xfrm>
            <a:off x="685800" y="1676399"/>
            <a:ext cx="5271273" cy="2729462"/>
          </a:xfrm>
          <a:prstGeom prst="rect">
            <a:avLst/>
          </a:prstGeom>
          <a:ln w="76200">
            <a:solidFill>
              <a:schemeClr val="bg1">
                <a:lumMod val="65000"/>
              </a:schemeClr>
            </a:solidFill>
          </a:ln>
        </p:spPr>
      </p:pic>
      <p:pic>
        <p:nvPicPr>
          <p:cNvPr id="7" name="Picture 6">
            <a:extLst>
              <a:ext uri="{FF2B5EF4-FFF2-40B4-BE49-F238E27FC236}">
                <a16:creationId xmlns:a16="http://schemas.microsoft.com/office/drawing/2014/main" id="{0ABFB9E2-F3B1-8444-897F-F28FBF06E82B}"/>
              </a:ext>
            </a:extLst>
          </p:cNvPr>
          <p:cNvPicPr>
            <a:picLocks noChangeAspect="1"/>
          </p:cNvPicPr>
          <p:nvPr/>
        </p:nvPicPr>
        <p:blipFill>
          <a:blip r:embed="rId3"/>
          <a:stretch>
            <a:fillRect/>
          </a:stretch>
        </p:blipFill>
        <p:spPr>
          <a:xfrm>
            <a:off x="5715000" y="2787284"/>
            <a:ext cx="6103937" cy="3237155"/>
          </a:xfrm>
          <a:prstGeom prst="rect">
            <a:avLst/>
          </a:prstGeom>
          <a:ln w="76200">
            <a:solidFill>
              <a:schemeClr val="bg1">
                <a:lumMod val="65000"/>
              </a:schemeClr>
            </a:solidFill>
          </a:ln>
        </p:spPr>
      </p:pic>
    </p:spTree>
    <p:extLst>
      <p:ext uri="{BB962C8B-B14F-4D97-AF65-F5344CB8AC3E}">
        <p14:creationId xmlns:p14="http://schemas.microsoft.com/office/powerpoint/2010/main" val="145698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Interstate </a:t>
            </a:r>
            <a:r>
              <a:rPr lang="en-US" dirty="0" smtClean="0"/>
              <a:t>Reliability</a:t>
            </a:r>
            <a:endParaRPr lang="en-US" dirty="0"/>
          </a:p>
        </p:txBody>
      </p:sp>
      <p:pic>
        <p:nvPicPr>
          <p:cNvPr id="4" name="Picture 3">
            <a:extLst>
              <a:ext uri="{FF2B5EF4-FFF2-40B4-BE49-F238E27FC236}">
                <a16:creationId xmlns:a16="http://schemas.microsoft.com/office/drawing/2014/main" id="{702D0409-89B5-7A40-ABD6-9ABE076D6EF0}"/>
              </a:ext>
            </a:extLst>
          </p:cNvPr>
          <p:cNvPicPr>
            <a:picLocks noChangeAspect="1"/>
          </p:cNvPicPr>
          <p:nvPr/>
        </p:nvPicPr>
        <p:blipFill>
          <a:blip r:embed="rId2"/>
          <a:stretch>
            <a:fillRect/>
          </a:stretch>
        </p:blipFill>
        <p:spPr>
          <a:xfrm>
            <a:off x="381000" y="1676400"/>
            <a:ext cx="6339619" cy="3364007"/>
          </a:xfrm>
          <a:prstGeom prst="rect">
            <a:avLst/>
          </a:prstGeom>
          <a:ln w="76200">
            <a:solidFill>
              <a:schemeClr val="bg1">
                <a:lumMod val="65000"/>
              </a:schemeClr>
            </a:solidFill>
          </a:ln>
        </p:spPr>
      </p:pic>
      <p:pic>
        <p:nvPicPr>
          <p:cNvPr id="5" name="Picture 4">
            <a:extLst>
              <a:ext uri="{FF2B5EF4-FFF2-40B4-BE49-F238E27FC236}">
                <a16:creationId xmlns:a16="http://schemas.microsoft.com/office/drawing/2014/main" id="{653C574E-C675-6141-A672-409C57C6977C}"/>
              </a:ext>
            </a:extLst>
          </p:cNvPr>
          <p:cNvPicPr>
            <a:picLocks noChangeAspect="1"/>
          </p:cNvPicPr>
          <p:nvPr/>
        </p:nvPicPr>
        <p:blipFill>
          <a:blip r:embed="rId3"/>
          <a:stretch>
            <a:fillRect/>
          </a:stretch>
        </p:blipFill>
        <p:spPr>
          <a:xfrm>
            <a:off x="5791200" y="2819400"/>
            <a:ext cx="5959756" cy="3008586"/>
          </a:xfrm>
          <a:prstGeom prst="rect">
            <a:avLst/>
          </a:prstGeom>
          <a:ln w="76200">
            <a:solidFill>
              <a:schemeClr val="bg1">
                <a:lumMod val="65000"/>
              </a:schemeClr>
            </a:solidFill>
          </a:ln>
        </p:spPr>
      </p:pic>
    </p:spTree>
    <p:extLst>
      <p:ext uri="{BB962C8B-B14F-4D97-AF65-F5344CB8AC3E}">
        <p14:creationId xmlns:p14="http://schemas.microsoft.com/office/powerpoint/2010/main" val="127847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State DOT Target Types*</a:t>
            </a:r>
            <a:endParaRPr lang="en-US" dirty="0"/>
          </a:p>
        </p:txBody>
      </p:sp>
      <p:pic>
        <p:nvPicPr>
          <p:cNvPr id="14" name="Picture 13"/>
          <p:cNvPicPr>
            <a:picLocks noChangeAspect="1"/>
          </p:cNvPicPr>
          <p:nvPr/>
        </p:nvPicPr>
        <p:blipFill>
          <a:blip r:embed="rId2"/>
          <a:stretch>
            <a:fillRect/>
          </a:stretch>
        </p:blipFill>
        <p:spPr>
          <a:xfrm>
            <a:off x="457200" y="1620100"/>
            <a:ext cx="5448300" cy="2400300"/>
          </a:xfrm>
          <a:prstGeom prst="rect">
            <a:avLst/>
          </a:prstGeom>
        </p:spPr>
      </p:pic>
      <p:pic>
        <p:nvPicPr>
          <p:cNvPr id="15" name="Picture 14"/>
          <p:cNvPicPr>
            <a:picLocks noChangeAspect="1"/>
          </p:cNvPicPr>
          <p:nvPr/>
        </p:nvPicPr>
        <p:blipFill>
          <a:blip r:embed="rId3"/>
          <a:stretch>
            <a:fillRect/>
          </a:stretch>
        </p:blipFill>
        <p:spPr>
          <a:xfrm>
            <a:off x="6324600" y="1743925"/>
            <a:ext cx="5448300" cy="2152650"/>
          </a:xfrm>
          <a:prstGeom prst="rect">
            <a:avLst/>
          </a:prstGeom>
        </p:spPr>
      </p:pic>
      <p:pic>
        <p:nvPicPr>
          <p:cNvPr id="17" name="Picture 16"/>
          <p:cNvPicPr>
            <a:picLocks noChangeAspect="1"/>
          </p:cNvPicPr>
          <p:nvPr/>
        </p:nvPicPr>
        <p:blipFill>
          <a:blip r:embed="rId4"/>
          <a:stretch>
            <a:fillRect/>
          </a:stretch>
        </p:blipFill>
        <p:spPr>
          <a:xfrm>
            <a:off x="3371850" y="4133850"/>
            <a:ext cx="5448300" cy="1276350"/>
          </a:xfrm>
          <a:prstGeom prst="rect">
            <a:avLst/>
          </a:prstGeom>
        </p:spPr>
      </p:pic>
      <p:sp>
        <p:nvSpPr>
          <p:cNvPr id="18" name="TextBox 17"/>
          <p:cNvSpPr txBox="1"/>
          <p:nvPr/>
        </p:nvSpPr>
        <p:spPr>
          <a:xfrm>
            <a:off x="304800" y="5410200"/>
            <a:ext cx="8128379" cy="954107"/>
          </a:xfrm>
          <a:prstGeom prst="rect">
            <a:avLst/>
          </a:prstGeom>
          <a:noFill/>
        </p:spPr>
        <p:txBody>
          <a:bodyPr wrap="none" rtlCol="0">
            <a:spAutoFit/>
          </a:bodyPr>
          <a:lstStyle/>
          <a:p>
            <a:r>
              <a:rPr lang="en-US" sz="1400" b="1" i="1" dirty="0" smtClean="0"/>
              <a:t>* Note the following concerning the data (preliminary analysis—do not quote):</a:t>
            </a:r>
          </a:p>
          <a:p>
            <a:pPr marL="742950" lvl="1" indent="-285750">
              <a:buFont typeface="Arial" panose="020B0604020202020204" pitchFamily="34" charset="0"/>
              <a:buChar char="•"/>
            </a:pPr>
            <a:r>
              <a:rPr lang="en-US" sz="1400" b="1" i="1" dirty="0" smtClean="0"/>
              <a:t>Safety data compares 2015-2019 TARGET with 2013-2017 BASELINE</a:t>
            </a:r>
          </a:p>
          <a:p>
            <a:pPr marL="742950" lvl="1" indent="-285750">
              <a:buFont typeface="Arial" panose="020B0604020202020204" pitchFamily="34" charset="0"/>
              <a:buChar char="•"/>
            </a:pPr>
            <a:r>
              <a:rPr lang="en-US" sz="1400" b="1" i="1" dirty="0" smtClean="0"/>
              <a:t>Pavement, Bridges, TTR and Freight compares State 4-Year TARGET with BASELINE</a:t>
            </a:r>
          </a:p>
          <a:p>
            <a:pPr marL="285750" indent="-285750">
              <a:buFont typeface="Arial" panose="020B0604020202020204" pitchFamily="34" charset="0"/>
              <a:buChar char="•"/>
            </a:pPr>
            <a:endParaRPr lang="en-US" sz="1400" b="1" i="1" dirty="0"/>
          </a:p>
        </p:txBody>
      </p:sp>
    </p:spTree>
    <p:extLst>
      <p:ext uri="{BB962C8B-B14F-4D97-AF65-F5344CB8AC3E}">
        <p14:creationId xmlns:p14="http://schemas.microsoft.com/office/powerpoint/2010/main" val="185470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Questions</a:t>
            </a:r>
            <a:endParaRPr lang="en-US" dirty="0"/>
          </a:p>
        </p:txBody>
      </p:sp>
      <p:sp>
        <p:nvSpPr>
          <p:cNvPr id="3" name="Content Placeholder 2"/>
          <p:cNvSpPr>
            <a:spLocks noGrp="1"/>
          </p:cNvSpPr>
          <p:nvPr>
            <p:ph sz="half" idx="1"/>
          </p:nvPr>
        </p:nvSpPr>
        <p:spPr/>
        <p:txBody>
          <a:bodyPr/>
          <a:lstStyle/>
          <a:p>
            <a:pPr marL="514350" indent="-514350">
              <a:buFont typeface="+mj-lt"/>
              <a:buAutoNum type="arabicPeriod"/>
            </a:pPr>
            <a:r>
              <a:rPr lang="en-US" sz="1800" dirty="0" smtClean="0"/>
              <a:t>What is the purpose of performance management?</a:t>
            </a:r>
          </a:p>
          <a:p>
            <a:pPr lvl="1"/>
            <a:r>
              <a:rPr lang="en-US" sz="1600" dirty="0" smtClean="0"/>
              <a:t>Communications tool to report on progress</a:t>
            </a:r>
          </a:p>
          <a:p>
            <a:pPr lvl="1"/>
            <a:r>
              <a:rPr lang="en-US" sz="1600" dirty="0" smtClean="0"/>
              <a:t>Resource allocation</a:t>
            </a:r>
          </a:p>
          <a:p>
            <a:pPr lvl="2"/>
            <a:r>
              <a:rPr lang="en-US" sz="1400" dirty="0" smtClean="0"/>
              <a:t>What can I get with the funding I have?</a:t>
            </a:r>
          </a:p>
          <a:p>
            <a:pPr lvl="2"/>
            <a:r>
              <a:rPr lang="en-US" sz="1400" dirty="0" smtClean="0"/>
              <a:t>How much funding do I need to achieve the performance you want?</a:t>
            </a:r>
          </a:p>
          <a:p>
            <a:pPr marL="514350" indent="-514350">
              <a:buFont typeface="+mj-lt"/>
              <a:buAutoNum type="arabicPeriod"/>
            </a:pPr>
            <a:r>
              <a:rPr lang="en-US" sz="1800" dirty="0" smtClean="0"/>
              <a:t>Flow of funding</a:t>
            </a:r>
          </a:p>
          <a:p>
            <a:pPr lvl="1"/>
            <a:r>
              <a:rPr lang="en-US" sz="1600" dirty="0" smtClean="0"/>
              <a:t>Federal, state, and local funding</a:t>
            </a:r>
          </a:p>
          <a:p>
            <a:pPr lvl="1"/>
            <a:r>
              <a:rPr lang="en-US" sz="1600" dirty="0" smtClean="0"/>
              <a:t>Funding spent is not necessarily the entire story</a:t>
            </a:r>
          </a:p>
          <a:p>
            <a:pPr marL="514350" indent="-514350">
              <a:buFont typeface="+mj-lt"/>
              <a:buAutoNum type="arabicPeriod"/>
            </a:pPr>
            <a:r>
              <a:rPr lang="en-US" sz="1800" dirty="0" smtClean="0"/>
              <a:t>Target setting: Short versus Long Term</a:t>
            </a:r>
          </a:p>
          <a:p>
            <a:pPr lvl="1"/>
            <a:r>
              <a:rPr lang="en-US" sz="1600" dirty="0" smtClean="0"/>
              <a:t>Short Term: Incremental improvements; predict what is possible</a:t>
            </a:r>
          </a:p>
          <a:p>
            <a:pPr lvl="1"/>
            <a:r>
              <a:rPr lang="en-US" sz="1600" dirty="0" smtClean="0"/>
              <a:t>Long Term: Reflect fundamental shifts; indicate where we want to be</a:t>
            </a:r>
          </a:p>
          <a:p>
            <a:pPr marL="914400" lvl="1" indent="-457200">
              <a:buFont typeface="+mj-lt"/>
              <a:buAutoNum type="arabicPeriod"/>
            </a:pPr>
            <a:endParaRPr lang="en-US" sz="1600" dirty="0"/>
          </a:p>
        </p:txBody>
      </p:sp>
      <p:sp>
        <p:nvSpPr>
          <p:cNvPr id="4" name="Content Placeholder 3"/>
          <p:cNvSpPr>
            <a:spLocks noGrp="1"/>
          </p:cNvSpPr>
          <p:nvPr>
            <p:ph sz="half" idx="2"/>
          </p:nvPr>
        </p:nvSpPr>
        <p:spPr/>
        <p:txBody>
          <a:bodyPr/>
          <a:lstStyle/>
          <a:p>
            <a:pPr marL="514350" indent="-514350">
              <a:buFont typeface="+mj-lt"/>
              <a:buAutoNum type="arabicPeriod" startAt="4"/>
            </a:pPr>
            <a:r>
              <a:rPr lang="en-US" sz="1800" dirty="0"/>
              <a:t>Establishing directionality of targets</a:t>
            </a:r>
          </a:p>
          <a:p>
            <a:pPr lvl="1"/>
            <a:r>
              <a:rPr lang="en-US" sz="1600" dirty="0"/>
              <a:t>Goal: Aspirational in nature (Florida)</a:t>
            </a:r>
          </a:p>
          <a:p>
            <a:pPr lvl="1"/>
            <a:r>
              <a:rPr lang="en-US" sz="1600" dirty="0"/>
              <a:t>Objective: SMART </a:t>
            </a:r>
            <a:r>
              <a:rPr lang="en-US" sz="1600" dirty="0">
                <a:sym typeface="Wingdings" panose="05000000000000000000" pitchFamily="2" charset="2"/>
              </a:rPr>
              <a:t> Specific, Measureable, Attainable, Realistic, Time-bound</a:t>
            </a:r>
          </a:p>
          <a:p>
            <a:pPr marL="514350" indent="-514350">
              <a:buFont typeface="+mj-lt"/>
              <a:buAutoNum type="arabicPeriod" startAt="4"/>
            </a:pPr>
            <a:r>
              <a:rPr lang="en-US" sz="1800" dirty="0"/>
              <a:t>Assessing Progress</a:t>
            </a:r>
          </a:p>
          <a:p>
            <a:pPr lvl="1"/>
            <a:r>
              <a:rPr lang="en-US" sz="1600" dirty="0"/>
              <a:t>Somewhat arbitrary, more opinion than fact.</a:t>
            </a:r>
          </a:p>
          <a:p>
            <a:pPr lvl="1"/>
            <a:r>
              <a:rPr lang="en-US" sz="1600" dirty="0"/>
              <a:t>How close did you get? </a:t>
            </a:r>
            <a:r>
              <a:rPr lang="en-US" sz="1600" dirty="0">
                <a:sym typeface="Wingdings" panose="05000000000000000000" pitchFamily="2" charset="2"/>
              </a:rPr>
              <a:t> </a:t>
            </a:r>
            <a:r>
              <a:rPr lang="en-US" sz="1600" dirty="0"/>
              <a:t>Not yes/no but proximity to the actual target.</a:t>
            </a:r>
          </a:p>
          <a:p>
            <a:pPr lvl="1"/>
            <a:r>
              <a:rPr lang="en-US" sz="1600" dirty="0"/>
              <a:t>Absolute versus scale. </a:t>
            </a:r>
            <a:r>
              <a:rPr lang="en-US" sz="1600" dirty="0">
                <a:sym typeface="Wingdings" panose="05000000000000000000" pitchFamily="2" charset="2"/>
              </a:rPr>
              <a:t> Pass/Fail (current) versus Scale (better?)</a:t>
            </a:r>
            <a:endParaRPr lang="en-US" sz="1600" dirty="0"/>
          </a:p>
          <a:p>
            <a:endParaRPr lang="en-US" sz="3600" dirty="0"/>
          </a:p>
        </p:txBody>
      </p:sp>
    </p:spTree>
    <p:extLst>
      <p:ext uri="{BB962C8B-B14F-4D97-AF65-F5344CB8AC3E}">
        <p14:creationId xmlns:p14="http://schemas.microsoft.com/office/powerpoint/2010/main" val="2591018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Analysis and Assessment of the National</a:t>
            </a:r>
            <a:br>
              <a:rPr lang="en-US" sz="2800" dirty="0"/>
            </a:br>
            <a:r>
              <a:rPr lang="en-US" sz="2800" dirty="0"/>
              <a:t>Performance Management </a:t>
            </a:r>
            <a:r>
              <a:rPr lang="en-US" sz="2800" dirty="0" smtClean="0"/>
              <a:t>Data</a:t>
            </a:r>
            <a:br>
              <a:rPr lang="en-US" sz="2800" dirty="0" smtClean="0"/>
            </a:br>
            <a:r>
              <a:rPr lang="en-US" sz="2800" dirty="0" smtClean="0"/>
              <a:t>(NCHRP 08-168)</a:t>
            </a:r>
            <a:endParaRPr lang="en-US" sz="2800" dirty="0"/>
          </a:p>
        </p:txBody>
      </p:sp>
      <p:sp>
        <p:nvSpPr>
          <p:cNvPr id="3" name="Content Placeholder 2"/>
          <p:cNvSpPr>
            <a:spLocks noGrp="1"/>
          </p:cNvSpPr>
          <p:nvPr>
            <p:ph idx="1"/>
          </p:nvPr>
        </p:nvSpPr>
        <p:spPr>
          <a:xfrm>
            <a:off x="914400" y="1676400"/>
            <a:ext cx="10668000" cy="4267200"/>
          </a:xfrm>
        </p:spPr>
        <p:txBody>
          <a:bodyPr/>
          <a:lstStyle/>
          <a:p>
            <a:r>
              <a:rPr lang="en-US" sz="2000" dirty="0" smtClean="0"/>
              <a:t>Goals</a:t>
            </a:r>
          </a:p>
          <a:p>
            <a:pPr marL="800100" lvl="1" indent="-342900">
              <a:buFont typeface="+mj-lt"/>
              <a:buAutoNum type="arabicPeriod"/>
            </a:pPr>
            <a:r>
              <a:rPr lang="en-US" sz="1800" dirty="0" smtClean="0"/>
              <a:t>Prepare </a:t>
            </a:r>
            <a:r>
              <a:rPr lang="en-US" sz="1800" dirty="0"/>
              <a:t>an authoritative analysis and assessment of the national performance management </a:t>
            </a:r>
            <a:r>
              <a:rPr lang="en-US" sz="1800" dirty="0" smtClean="0"/>
              <a:t>data</a:t>
            </a:r>
          </a:p>
          <a:p>
            <a:pPr marL="800100" lvl="1" indent="-342900">
              <a:buFont typeface="+mj-lt"/>
              <a:buAutoNum type="arabicPeriod"/>
            </a:pPr>
            <a:r>
              <a:rPr lang="en-US" sz="1800" dirty="0" smtClean="0"/>
              <a:t>Provide </a:t>
            </a:r>
            <a:r>
              <a:rPr lang="en-US" sz="1800" dirty="0"/>
              <a:t>recommendations on future capacity building activities and possible new performance measures. </a:t>
            </a:r>
            <a:endParaRPr lang="en-US" sz="1800" dirty="0" smtClean="0"/>
          </a:p>
          <a:p>
            <a:r>
              <a:rPr lang="en-US" sz="2000" dirty="0" smtClean="0"/>
              <a:t>Objectives</a:t>
            </a:r>
            <a:endParaRPr lang="en-US" sz="2000" dirty="0"/>
          </a:p>
          <a:p>
            <a:pPr marL="800100" lvl="1" indent="-342900">
              <a:buFont typeface="+mj-lt"/>
              <a:buAutoNum type="arabicPeriod"/>
            </a:pPr>
            <a:r>
              <a:rPr lang="en-US" sz="1800" dirty="0"/>
              <a:t>Analysis of the national performance management data for the three performance measurement </a:t>
            </a:r>
            <a:r>
              <a:rPr lang="en-US" sz="1800" dirty="0" smtClean="0"/>
              <a:t>areas.</a:t>
            </a:r>
            <a:endParaRPr lang="en-US" sz="1800" dirty="0"/>
          </a:p>
          <a:p>
            <a:pPr marL="800100" lvl="1" indent="-342900">
              <a:buFont typeface="+mj-lt"/>
              <a:buAutoNum type="arabicPeriod"/>
            </a:pPr>
            <a:r>
              <a:rPr lang="en-US" sz="1800" dirty="0"/>
              <a:t>Assessment of the performance management data that provides a comprehensive and compelling story on the results of the performance management provisions.</a:t>
            </a:r>
          </a:p>
          <a:p>
            <a:pPr marL="800100" lvl="1" indent="-342900">
              <a:buFont typeface="+mj-lt"/>
              <a:buAutoNum type="arabicPeriod"/>
            </a:pPr>
            <a:r>
              <a:rPr lang="en-US" sz="1800" dirty="0"/>
              <a:t>Identification of future capacity building needs and performance measures</a:t>
            </a:r>
            <a:r>
              <a:rPr lang="en-US" sz="1800" dirty="0" smtClean="0"/>
              <a:t>.</a:t>
            </a:r>
          </a:p>
          <a:p>
            <a:r>
              <a:rPr lang="en-US" sz="2000" dirty="0" smtClean="0"/>
              <a:t>RFP Coming Soon!</a:t>
            </a:r>
            <a:endParaRPr lang="en-US" sz="2000" dirty="0" smtClean="0"/>
          </a:p>
        </p:txBody>
      </p:sp>
    </p:spTree>
    <p:extLst>
      <p:ext uri="{BB962C8B-B14F-4D97-AF65-F5344CB8AC3E}">
        <p14:creationId xmlns:p14="http://schemas.microsoft.com/office/powerpoint/2010/main" val="3675377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7" name="Content Placeholder 6"/>
          <p:cNvSpPr>
            <a:spLocks noGrp="1"/>
          </p:cNvSpPr>
          <p:nvPr>
            <p:ph idx="1"/>
          </p:nvPr>
        </p:nvSpPr>
        <p:spPr>
          <a:xfrm>
            <a:off x="914400" y="3048000"/>
            <a:ext cx="10668000" cy="1752600"/>
          </a:xfrm>
        </p:spPr>
        <p:txBody>
          <a:bodyPr/>
          <a:lstStyle/>
          <a:p>
            <a:pPr marL="0" indent="0" algn="ctr">
              <a:buNone/>
            </a:pPr>
            <a:r>
              <a:rPr lang="en-US" sz="3200" b="1" dirty="0" smtClean="0"/>
              <a:t>Matthew Hardy, Ph.D.</a:t>
            </a:r>
          </a:p>
          <a:p>
            <a:pPr marL="0" indent="0" algn="ctr">
              <a:buNone/>
            </a:pPr>
            <a:r>
              <a:rPr lang="en-US" sz="3200" dirty="0" smtClean="0">
                <a:hlinkClick r:id="rId2"/>
              </a:rPr>
              <a:t>mhardy@aashto.org</a:t>
            </a:r>
            <a:endParaRPr lang="en-US" sz="3200" dirty="0" smtClean="0"/>
          </a:p>
          <a:p>
            <a:pPr marL="0" indent="0" algn="ctr">
              <a:buNone/>
            </a:pPr>
            <a:r>
              <a:rPr lang="en-US" sz="3200" dirty="0" smtClean="0"/>
              <a:t>(703) 868-7154</a:t>
            </a:r>
            <a:endParaRPr lang="en-US" sz="3200" dirty="0"/>
          </a:p>
        </p:txBody>
      </p:sp>
    </p:spTree>
    <p:extLst>
      <p:ext uri="{BB962C8B-B14F-4D97-AF65-F5344CB8AC3E}">
        <p14:creationId xmlns:p14="http://schemas.microsoft.com/office/powerpoint/2010/main" val="4198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Paradigm</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400" dirty="0" smtClean="0"/>
              <a:t>Establishing Targets</a:t>
            </a:r>
          </a:p>
          <a:p>
            <a:pPr lvl="1"/>
            <a:r>
              <a:rPr lang="en-US" sz="2000" dirty="0" smtClean="0"/>
              <a:t>Aggressive versus Achievable Targets</a:t>
            </a:r>
          </a:p>
          <a:p>
            <a:pPr lvl="1"/>
            <a:r>
              <a:rPr lang="en-US" sz="2000" dirty="0" smtClean="0"/>
              <a:t>Maximizing Performance versus Playing the Game</a:t>
            </a:r>
          </a:p>
          <a:p>
            <a:pPr marL="457200" indent="-457200">
              <a:buFont typeface="+mj-lt"/>
              <a:buAutoNum type="arabicPeriod"/>
            </a:pPr>
            <a:r>
              <a:rPr lang="en-US" sz="2400" dirty="0" smtClean="0"/>
              <a:t>Communication</a:t>
            </a:r>
          </a:p>
          <a:p>
            <a:pPr lvl="1"/>
            <a:r>
              <a:rPr lang="en-US" sz="2000" dirty="0" smtClean="0"/>
              <a:t>Telling the Story</a:t>
            </a:r>
          </a:p>
          <a:p>
            <a:pPr lvl="1"/>
            <a:r>
              <a:rPr lang="en-US" sz="2000" dirty="0" smtClean="0"/>
              <a:t>Creating transparency regardless of the results  </a:t>
            </a:r>
          </a:p>
          <a:p>
            <a:pPr marL="457200" indent="-457200">
              <a:buFont typeface="+mj-lt"/>
              <a:buAutoNum type="arabicPeriod"/>
            </a:pPr>
            <a:r>
              <a:rPr lang="en-US" sz="2400" dirty="0" smtClean="0"/>
              <a:t>Balance</a:t>
            </a:r>
          </a:p>
          <a:p>
            <a:pPr lvl="1"/>
            <a:r>
              <a:rPr lang="en-US" sz="2000" dirty="0" smtClean="0"/>
              <a:t>Federal—State—Local Measures</a:t>
            </a:r>
          </a:p>
          <a:p>
            <a:pPr lvl="1"/>
            <a:r>
              <a:rPr lang="en-US" sz="2000" dirty="0" smtClean="0"/>
              <a:t>Not “versus” but “and”</a:t>
            </a:r>
          </a:p>
          <a:p>
            <a:pPr marL="457200" indent="-457200">
              <a:buFont typeface="+mj-lt"/>
              <a:buAutoNum type="arabicPeriod"/>
            </a:pPr>
            <a:r>
              <a:rPr lang="en-US" sz="2400" dirty="0" smtClean="0"/>
              <a:t>Accountability</a:t>
            </a:r>
          </a:p>
          <a:p>
            <a:pPr marL="857250" lvl="1" indent="-457200"/>
            <a:r>
              <a:rPr lang="en-US" sz="2000" dirty="0" smtClean="0"/>
              <a:t>Data-Driven </a:t>
            </a:r>
            <a:r>
              <a:rPr lang="en-US" sz="2000" dirty="0"/>
              <a:t>D</a:t>
            </a:r>
            <a:r>
              <a:rPr lang="en-US" sz="2000" dirty="0" smtClean="0"/>
              <a:t>ecisions</a:t>
            </a:r>
            <a:endParaRPr lang="en-US" sz="2000" dirty="0"/>
          </a:p>
        </p:txBody>
      </p:sp>
    </p:spTree>
    <p:extLst>
      <p:ext uri="{BB962C8B-B14F-4D97-AF65-F5344CB8AC3E}">
        <p14:creationId xmlns:p14="http://schemas.microsoft.com/office/powerpoint/2010/main" val="3885710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Interesting Questions</a:t>
            </a:r>
            <a:endParaRPr lang="en-US" dirty="0"/>
          </a:p>
        </p:txBody>
      </p:sp>
      <p:sp>
        <p:nvSpPr>
          <p:cNvPr id="8" name="Content Placeholder 7"/>
          <p:cNvSpPr>
            <a:spLocks noGrp="1"/>
          </p:cNvSpPr>
          <p:nvPr>
            <p:ph idx="1"/>
          </p:nvPr>
        </p:nvSpPr>
        <p:spPr>
          <a:xfrm>
            <a:off x="914400" y="1524000"/>
            <a:ext cx="10668000" cy="4267200"/>
          </a:xfrm>
        </p:spPr>
        <p:txBody>
          <a:bodyPr/>
          <a:lstStyle/>
          <a:p>
            <a:r>
              <a:rPr lang="en-US" sz="2400" dirty="0" smtClean="0"/>
              <a:t>How many states made significant progress?</a:t>
            </a:r>
          </a:p>
          <a:p>
            <a:r>
              <a:rPr lang="en-US" sz="2400" dirty="0" smtClean="0"/>
              <a:t>How did states make significant progress?</a:t>
            </a:r>
          </a:p>
          <a:p>
            <a:r>
              <a:rPr lang="en-US" sz="2400" dirty="0" smtClean="0"/>
              <a:t>How far off were the targets from the actual numbers?</a:t>
            </a:r>
          </a:p>
          <a:p>
            <a:r>
              <a:rPr lang="en-US" sz="2400" dirty="0" smtClean="0"/>
              <a:t>What </a:t>
            </a:r>
            <a:r>
              <a:rPr lang="en-US" sz="2400" dirty="0"/>
              <a:t>kind of targets did states establish</a:t>
            </a:r>
            <a:r>
              <a:rPr lang="en-US" sz="2400" dirty="0" smtClean="0"/>
              <a:t>?</a:t>
            </a:r>
          </a:p>
          <a:p>
            <a:pPr lvl="1"/>
            <a:r>
              <a:rPr lang="en-US" sz="2000" dirty="0" smtClean="0"/>
              <a:t>Improving/Declining Performance versus Goal/Objective</a:t>
            </a:r>
            <a:endParaRPr lang="en-US" sz="2000" dirty="0"/>
          </a:p>
          <a:p>
            <a:r>
              <a:rPr lang="en-US" sz="2400" dirty="0" smtClean="0"/>
              <a:t>Are </a:t>
            </a:r>
            <a:r>
              <a:rPr lang="en-US" sz="2400" dirty="0"/>
              <a:t>there other techniques that could be used to determine making significant progress</a:t>
            </a:r>
            <a:r>
              <a:rPr lang="en-US" sz="2400" dirty="0" smtClean="0"/>
              <a:t>?</a:t>
            </a:r>
          </a:p>
          <a:p>
            <a:r>
              <a:rPr lang="en-US" sz="2400" dirty="0" smtClean="0"/>
              <a:t>What is the correlation between target setting technique and making significant progress? </a:t>
            </a:r>
          </a:p>
          <a:p>
            <a:r>
              <a:rPr lang="en-US" sz="2400" dirty="0" smtClean="0"/>
              <a:t>What was the impact of </a:t>
            </a:r>
            <a:r>
              <a:rPr lang="en-US" sz="2400" dirty="0" smtClean="0"/>
              <a:t>long-term goals (e.g., Toward </a:t>
            </a:r>
            <a:r>
              <a:rPr lang="en-US" sz="2400" dirty="0" smtClean="0"/>
              <a:t>Zero </a:t>
            </a:r>
            <a:r>
              <a:rPr lang="en-US" sz="2400" dirty="0" smtClean="0"/>
              <a:t>Deaths) on </a:t>
            </a:r>
            <a:r>
              <a:rPr lang="en-US" sz="2400" dirty="0" smtClean="0"/>
              <a:t>target achievement and making significant process?</a:t>
            </a:r>
          </a:p>
        </p:txBody>
      </p:sp>
    </p:spTree>
    <p:extLst>
      <p:ext uri="{BB962C8B-B14F-4D97-AF65-F5344CB8AC3E}">
        <p14:creationId xmlns:p14="http://schemas.microsoft.com/office/powerpoint/2010/main" val="258906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 Analysis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273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PM1: Safety Performance Measures</a:t>
            </a:r>
            <a:endParaRPr lang="en-US" dirty="0"/>
          </a:p>
        </p:txBody>
      </p:sp>
      <p:sp>
        <p:nvSpPr>
          <p:cNvPr id="3" name="Content Placeholder 2"/>
          <p:cNvSpPr>
            <a:spLocks noGrp="1"/>
          </p:cNvSpPr>
          <p:nvPr>
            <p:ph idx="1"/>
          </p:nvPr>
        </p:nvSpPr>
        <p:spPr>
          <a:xfrm>
            <a:off x="914400" y="1676400"/>
            <a:ext cx="11201400" cy="4267200"/>
          </a:xfrm>
        </p:spPr>
        <p:txBody>
          <a:bodyPr/>
          <a:lstStyle/>
          <a:p>
            <a:r>
              <a:rPr lang="en-US" sz="2800" dirty="0"/>
              <a:t>Transportation Performance Management (TPM) program</a:t>
            </a:r>
          </a:p>
          <a:p>
            <a:r>
              <a:rPr lang="en-US" sz="2800" dirty="0"/>
              <a:t>Safety Performance Management (Safety PM)</a:t>
            </a:r>
          </a:p>
          <a:p>
            <a:r>
              <a:rPr lang="en-US" sz="2800" dirty="0"/>
              <a:t>Safety PM Final Rule - 23 CFR 924; 23 CFR 490 (Subpart A &amp; B)</a:t>
            </a:r>
          </a:p>
          <a:p>
            <a:pPr marL="914400" lvl="1" indent="-457200">
              <a:buFont typeface="+mj-lt"/>
              <a:buAutoNum type="arabicPeriod"/>
            </a:pPr>
            <a:r>
              <a:rPr lang="en-US" sz="2400" dirty="0"/>
              <a:t>Number of fatalities</a:t>
            </a:r>
          </a:p>
          <a:p>
            <a:pPr marL="914400" lvl="1" indent="-457200">
              <a:buFont typeface="+mj-lt"/>
              <a:buAutoNum type="arabicPeriod"/>
            </a:pPr>
            <a:r>
              <a:rPr lang="en-US" sz="2400" dirty="0"/>
              <a:t>Fatalities per 100 million vehicle miles traveled</a:t>
            </a:r>
          </a:p>
          <a:p>
            <a:pPr marL="914400" lvl="1" indent="-457200">
              <a:buFont typeface="+mj-lt"/>
              <a:buAutoNum type="arabicPeriod"/>
            </a:pPr>
            <a:r>
              <a:rPr lang="en-US" sz="2400" dirty="0"/>
              <a:t>Number of serious injuries</a:t>
            </a:r>
          </a:p>
          <a:p>
            <a:pPr marL="914400" lvl="1" indent="-457200">
              <a:buFont typeface="+mj-lt"/>
              <a:buAutoNum type="arabicPeriod"/>
            </a:pPr>
            <a:r>
              <a:rPr lang="en-US" sz="2400" dirty="0"/>
              <a:t>Serious injuries per 100 million vehicle miles traveled</a:t>
            </a:r>
          </a:p>
          <a:p>
            <a:pPr marL="914400" lvl="1" indent="-457200">
              <a:buFont typeface="+mj-lt"/>
              <a:buAutoNum type="arabicPeriod"/>
            </a:pPr>
            <a:r>
              <a:rPr lang="en-US" sz="2400" dirty="0"/>
              <a:t>Number of non-motorized fatalities and non-motorized serious </a:t>
            </a:r>
            <a:r>
              <a:rPr lang="en-US" sz="2400" dirty="0" smtClean="0"/>
              <a:t>injuries</a:t>
            </a:r>
            <a:endParaRPr lang="en-US" sz="2400" dirty="0"/>
          </a:p>
        </p:txBody>
      </p:sp>
    </p:spTree>
    <p:extLst>
      <p:ext uri="{BB962C8B-B14F-4D97-AF65-F5344CB8AC3E}">
        <p14:creationId xmlns:p14="http://schemas.microsoft.com/office/powerpoint/2010/main" val="4263452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Significant Progress Assessment</a:t>
            </a:r>
            <a:endParaRPr lang="en-US" dirty="0"/>
          </a:p>
        </p:txBody>
      </p:sp>
      <p:sp>
        <p:nvSpPr>
          <p:cNvPr id="3" name="Content Placeholder 2"/>
          <p:cNvSpPr>
            <a:spLocks noGrp="1"/>
          </p:cNvSpPr>
          <p:nvPr>
            <p:ph idx="1"/>
          </p:nvPr>
        </p:nvSpPr>
        <p:spPr/>
        <p:txBody>
          <a:bodyPr/>
          <a:lstStyle/>
          <a:p>
            <a:r>
              <a:rPr lang="en-US" sz="2400" dirty="0" smtClean="0"/>
              <a:t>Did a state meet their targets?</a:t>
            </a:r>
          </a:p>
          <a:p>
            <a:pPr lvl="1"/>
            <a:r>
              <a:rPr lang="en-US" sz="2000" dirty="0" smtClean="0"/>
              <a:t>Actual Performance is better than the Target; or</a:t>
            </a:r>
          </a:p>
          <a:p>
            <a:pPr lvl="1"/>
            <a:r>
              <a:rPr lang="en-US" sz="2000" dirty="0" smtClean="0"/>
              <a:t>Actual Performance is better than the Baseline</a:t>
            </a:r>
          </a:p>
          <a:p>
            <a:r>
              <a:rPr lang="en-US" sz="2400" dirty="0" smtClean="0"/>
              <a:t>Did a state meet their targets for 4 </a:t>
            </a:r>
            <a:r>
              <a:rPr lang="en-US" sz="2400" dirty="0" err="1" smtClean="0"/>
              <a:t>outr</a:t>
            </a:r>
            <a:r>
              <a:rPr lang="en-US" sz="2400" dirty="0" smtClean="0"/>
              <a:t> of the 5 performance measures?</a:t>
            </a:r>
          </a:p>
        </p:txBody>
      </p:sp>
      <p:graphicFrame>
        <p:nvGraphicFramePr>
          <p:cNvPr id="4" name="Table 3"/>
          <p:cNvGraphicFramePr>
            <a:graphicFrameLocks noGrp="1"/>
          </p:cNvGraphicFramePr>
          <p:nvPr>
            <p:extLst>
              <p:ext uri="{D42A27DB-BD31-4B8C-83A1-F6EECF244321}">
                <p14:modId xmlns:p14="http://schemas.microsoft.com/office/powerpoint/2010/main" val="448988809"/>
              </p:ext>
            </p:extLst>
          </p:nvPr>
        </p:nvGraphicFramePr>
        <p:xfrm>
          <a:off x="1524000" y="3505199"/>
          <a:ext cx="9575799" cy="2514602"/>
        </p:xfrm>
        <a:graphic>
          <a:graphicData uri="http://schemas.openxmlformats.org/drawingml/2006/table">
            <a:tbl>
              <a:tblPr firstRow="1" bandRow="1">
                <a:tableStyleId>{5C22544A-7EE6-4342-B048-85BDC9FD1C3A}</a:tableStyleId>
              </a:tblPr>
              <a:tblGrid>
                <a:gridCol w="2992438">
                  <a:extLst>
                    <a:ext uri="{9D8B030D-6E8A-4147-A177-3AD203B41FA5}">
                      <a16:colId xmlns:a16="http://schemas.microsoft.com/office/drawing/2014/main" val="1215198801"/>
                    </a:ext>
                  </a:extLst>
                </a:gridCol>
                <a:gridCol w="3391428">
                  <a:extLst>
                    <a:ext uri="{9D8B030D-6E8A-4147-A177-3AD203B41FA5}">
                      <a16:colId xmlns:a16="http://schemas.microsoft.com/office/drawing/2014/main" val="2479034384"/>
                    </a:ext>
                  </a:extLst>
                </a:gridCol>
                <a:gridCol w="3191933">
                  <a:extLst>
                    <a:ext uri="{9D8B030D-6E8A-4147-A177-3AD203B41FA5}">
                      <a16:colId xmlns:a16="http://schemas.microsoft.com/office/drawing/2014/main" val="2548204180"/>
                    </a:ext>
                  </a:extLst>
                </a:gridCol>
              </a:tblGrid>
              <a:tr h="752369">
                <a:tc>
                  <a:txBody>
                    <a:bodyPr/>
                    <a:lstStyle/>
                    <a:p>
                      <a:pPr algn="ctr"/>
                      <a:r>
                        <a:rPr lang="en-US" sz="1800" b="1" dirty="0" smtClean="0"/>
                        <a:t>States</a:t>
                      </a:r>
                      <a:r>
                        <a:rPr lang="en-US" sz="1800" b="1" baseline="0" dirty="0" smtClean="0"/>
                        <a:t> that Made Significant Progress</a:t>
                      </a:r>
                      <a:endParaRPr lang="en-US" sz="1800" b="1" dirty="0"/>
                    </a:p>
                  </a:txBody>
                  <a:tcPr anchor="ctr"/>
                </a:tc>
                <a:tc>
                  <a:txBody>
                    <a:bodyPr/>
                    <a:lstStyle/>
                    <a:p>
                      <a:pPr algn="ctr"/>
                      <a:r>
                        <a:rPr lang="en-US" sz="1800" b="1" dirty="0" smtClean="0"/>
                        <a:t>Yes</a:t>
                      </a:r>
                      <a:endParaRPr lang="en-US" sz="1800" b="1" dirty="0"/>
                    </a:p>
                  </a:txBody>
                  <a:tcPr anchor="ctr"/>
                </a:tc>
                <a:tc>
                  <a:txBody>
                    <a:bodyPr/>
                    <a:lstStyle/>
                    <a:p>
                      <a:pPr algn="ctr"/>
                      <a:r>
                        <a:rPr lang="en-US" sz="1800" b="1" dirty="0" smtClean="0"/>
                        <a:t>No</a:t>
                      </a:r>
                      <a:endParaRPr lang="en-US" sz="1800" b="1" dirty="0"/>
                    </a:p>
                  </a:txBody>
                  <a:tcPr anchor="ctr"/>
                </a:tc>
                <a:extLst>
                  <a:ext uri="{0D108BD9-81ED-4DB2-BD59-A6C34878D82A}">
                    <a16:rowId xmlns:a16="http://schemas.microsoft.com/office/drawing/2014/main" val="2999090286"/>
                  </a:ext>
                </a:extLst>
              </a:tr>
              <a:tr h="587411">
                <a:tc>
                  <a:txBody>
                    <a:bodyPr/>
                    <a:lstStyle/>
                    <a:p>
                      <a:pPr algn="ctr"/>
                      <a:r>
                        <a:rPr lang="en-US" sz="2000" dirty="0" smtClean="0"/>
                        <a:t>2018</a:t>
                      </a:r>
                      <a:endParaRPr lang="en-US" sz="2000" dirty="0"/>
                    </a:p>
                  </a:txBody>
                  <a:tcPr anchor="ctr"/>
                </a:tc>
                <a:tc>
                  <a:txBody>
                    <a:bodyPr/>
                    <a:lstStyle/>
                    <a:p>
                      <a:pPr algn="ctr"/>
                      <a:r>
                        <a:rPr lang="en-US" sz="2000" dirty="0" smtClean="0"/>
                        <a:t>27</a:t>
                      </a:r>
                      <a:endParaRPr lang="en-US" sz="2000" dirty="0"/>
                    </a:p>
                  </a:txBody>
                  <a:tcPr anchor="ctr"/>
                </a:tc>
                <a:tc>
                  <a:txBody>
                    <a:bodyPr/>
                    <a:lstStyle/>
                    <a:p>
                      <a:pPr algn="ctr"/>
                      <a:r>
                        <a:rPr lang="en-US" sz="2000" dirty="0" smtClean="0"/>
                        <a:t>25</a:t>
                      </a:r>
                      <a:endParaRPr lang="en-US" sz="2000" dirty="0"/>
                    </a:p>
                  </a:txBody>
                  <a:tcPr anchor="ctr"/>
                </a:tc>
                <a:extLst>
                  <a:ext uri="{0D108BD9-81ED-4DB2-BD59-A6C34878D82A}">
                    <a16:rowId xmlns:a16="http://schemas.microsoft.com/office/drawing/2014/main" val="1064389155"/>
                  </a:ext>
                </a:extLst>
              </a:tr>
              <a:tr h="587411">
                <a:tc>
                  <a:txBody>
                    <a:bodyPr/>
                    <a:lstStyle/>
                    <a:p>
                      <a:pPr algn="ctr"/>
                      <a:r>
                        <a:rPr lang="en-US" sz="2000" dirty="0" smtClean="0"/>
                        <a:t>2019*</a:t>
                      </a:r>
                      <a:endParaRPr lang="en-US" sz="2000" dirty="0"/>
                    </a:p>
                  </a:txBody>
                  <a:tcPr anchor="ctr"/>
                </a:tc>
                <a:tc>
                  <a:txBody>
                    <a:bodyPr/>
                    <a:lstStyle/>
                    <a:p>
                      <a:pPr algn="ctr"/>
                      <a:r>
                        <a:rPr lang="en-US" sz="2000" dirty="0" smtClean="0"/>
                        <a:t>22</a:t>
                      </a:r>
                      <a:endParaRPr lang="en-US" sz="2000" dirty="0"/>
                    </a:p>
                  </a:txBody>
                  <a:tcPr anchor="ctr"/>
                </a:tc>
                <a:tc>
                  <a:txBody>
                    <a:bodyPr/>
                    <a:lstStyle/>
                    <a:p>
                      <a:pPr algn="ctr"/>
                      <a:r>
                        <a:rPr lang="en-US" sz="2000" dirty="0" smtClean="0"/>
                        <a:t>29</a:t>
                      </a:r>
                      <a:endParaRPr lang="en-US" sz="2000" dirty="0"/>
                    </a:p>
                  </a:txBody>
                  <a:tcPr anchor="ctr"/>
                </a:tc>
                <a:extLst>
                  <a:ext uri="{0D108BD9-81ED-4DB2-BD59-A6C34878D82A}">
                    <a16:rowId xmlns:a16="http://schemas.microsoft.com/office/drawing/2014/main" val="81715474"/>
                  </a:ext>
                </a:extLst>
              </a:tr>
              <a:tr h="587411">
                <a:tc>
                  <a:txBody>
                    <a:bodyPr/>
                    <a:lstStyle/>
                    <a:p>
                      <a:pPr algn="ctr"/>
                      <a:r>
                        <a:rPr lang="en-US" sz="2000" dirty="0" smtClean="0"/>
                        <a:t>2020</a:t>
                      </a:r>
                      <a:endParaRPr lang="en-US" sz="2000" dirty="0"/>
                    </a:p>
                  </a:txBody>
                  <a:tcPr anchor="ctr"/>
                </a:tc>
                <a:tc>
                  <a:txBody>
                    <a:bodyPr/>
                    <a:lstStyle/>
                    <a:p>
                      <a:pPr algn="ctr"/>
                      <a:r>
                        <a:rPr lang="en-US" sz="2000" dirty="0" smtClean="0"/>
                        <a:t>21</a:t>
                      </a:r>
                      <a:endParaRPr lang="en-US" sz="2000" dirty="0"/>
                    </a:p>
                  </a:txBody>
                  <a:tcPr anchor="ctr"/>
                </a:tc>
                <a:tc>
                  <a:txBody>
                    <a:bodyPr/>
                    <a:lstStyle/>
                    <a:p>
                      <a:pPr algn="ctr"/>
                      <a:r>
                        <a:rPr lang="en-US" sz="2000" dirty="0" smtClean="0"/>
                        <a:t>31</a:t>
                      </a:r>
                      <a:endParaRPr lang="en-US" sz="2000" dirty="0"/>
                    </a:p>
                  </a:txBody>
                  <a:tcPr anchor="ctr"/>
                </a:tc>
                <a:extLst>
                  <a:ext uri="{0D108BD9-81ED-4DB2-BD59-A6C34878D82A}">
                    <a16:rowId xmlns:a16="http://schemas.microsoft.com/office/drawing/2014/main" val="247503140"/>
                  </a:ext>
                </a:extLst>
              </a:tr>
            </a:tbl>
          </a:graphicData>
        </a:graphic>
      </p:graphicFrame>
    </p:spTree>
    <p:extLst>
      <p:ext uri="{BB962C8B-B14F-4D97-AF65-F5344CB8AC3E}">
        <p14:creationId xmlns:p14="http://schemas.microsoft.com/office/powerpoint/2010/main" val="1309728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did state DOTs make significant progress?</a:t>
            </a:r>
            <a:endParaRPr lang="en-US" sz="3600" dirty="0"/>
          </a:p>
        </p:txBody>
      </p:sp>
      <p:sp>
        <p:nvSpPr>
          <p:cNvPr id="3" name="Content Placeholder 2"/>
          <p:cNvSpPr>
            <a:spLocks noGrp="1"/>
          </p:cNvSpPr>
          <p:nvPr>
            <p:ph idx="1"/>
          </p:nvPr>
        </p:nvSpPr>
        <p:spPr>
          <a:xfrm>
            <a:off x="914400" y="4419598"/>
            <a:ext cx="10668000" cy="1524001"/>
          </a:xfrm>
        </p:spPr>
        <p:txBody>
          <a:bodyPr/>
          <a:lstStyle/>
          <a:p>
            <a:r>
              <a:rPr lang="en-US" sz="2400" dirty="0" smtClean="0"/>
              <a:t>Conclusions</a:t>
            </a:r>
          </a:p>
          <a:p>
            <a:pPr lvl="1"/>
            <a:r>
              <a:rPr lang="en-US" sz="1800" dirty="0" smtClean="0"/>
              <a:t>The number of states making significant progress declined.</a:t>
            </a:r>
          </a:p>
          <a:p>
            <a:pPr lvl="1"/>
            <a:r>
              <a:rPr lang="en-US" sz="1800" dirty="0" smtClean="0"/>
              <a:t>Less states needed the Baseline Assessment to ensure they made significant progress</a:t>
            </a:r>
          </a:p>
          <a:p>
            <a:pPr lvl="1"/>
            <a:r>
              <a:rPr lang="en-US" sz="1800" dirty="0" smtClean="0"/>
              <a:t>Baseline Assessment is an important backstop to enable State DOTs to establish more aggressive targets.</a:t>
            </a:r>
          </a:p>
          <a:p>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099096881"/>
              </p:ext>
            </p:extLst>
          </p:nvPr>
        </p:nvGraphicFramePr>
        <p:xfrm>
          <a:off x="920262" y="1752600"/>
          <a:ext cx="10814538" cy="2666999"/>
        </p:xfrm>
        <a:graphic>
          <a:graphicData uri="http://schemas.openxmlformats.org/drawingml/2006/table">
            <a:tbl>
              <a:tblPr firstRow="1" bandRow="1">
                <a:tableStyleId>{5C22544A-7EE6-4342-B048-85BDC9FD1C3A}</a:tableStyleId>
              </a:tblPr>
              <a:tblGrid>
                <a:gridCol w="8147940">
                  <a:extLst>
                    <a:ext uri="{9D8B030D-6E8A-4147-A177-3AD203B41FA5}">
                      <a16:colId xmlns:a16="http://schemas.microsoft.com/office/drawing/2014/main" val="2080932642"/>
                    </a:ext>
                  </a:extLst>
                </a:gridCol>
                <a:gridCol w="888866">
                  <a:extLst>
                    <a:ext uri="{9D8B030D-6E8A-4147-A177-3AD203B41FA5}">
                      <a16:colId xmlns:a16="http://schemas.microsoft.com/office/drawing/2014/main" val="3130571267"/>
                    </a:ext>
                  </a:extLst>
                </a:gridCol>
                <a:gridCol w="888866">
                  <a:extLst>
                    <a:ext uri="{9D8B030D-6E8A-4147-A177-3AD203B41FA5}">
                      <a16:colId xmlns:a16="http://schemas.microsoft.com/office/drawing/2014/main" val="3590770532"/>
                    </a:ext>
                  </a:extLst>
                </a:gridCol>
                <a:gridCol w="888866">
                  <a:extLst>
                    <a:ext uri="{9D8B030D-6E8A-4147-A177-3AD203B41FA5}">
                      <a16:colId xmlns:a16="http://schemas.microsoft.com/office/drawing/2014/main" val="3734351414"/>
                    </a:ext>
                  </a:extLst>
                </a:gridCol>
              </a:tblGrid>
              <a:tr h="439483">
                <a:tc>
                  <a:txBody>
                    <a:bodyPr/>
                    <a:lstStyle/>
                    <a:p>
                      <a:r>
                        <a:rPr lang="en-US" dirty="0" smtClean="0"/>
                        <a:t>Count of States</a:t>
                      </a:r>
                      <a:endParaRPr lang="en-US" dirty="0"/>
                    </a:p>
                  </a:txBody>
                  <a:tcPr/>
                </a:tc>
                <a:tc>
                  <a:txBody>
                    <a:bodyPr/>
                    <a:lstStyle/>
                    <a:p>
                      <a:pPr algn="ctr"/>
                      <a:r>
                        <a:rPr lang="en-US" dirty="0" smtClean="0"/>
                        <a:t>2018</a:t>
                      </a:r>
                      <a:endParaRPr lang="en-US" dirty="0"/>
                    </a:p>
                  </a:txBody>
                  <a:tcPr anchor="ctr"/>
                </a:tc>
                <a:tc>
                  <a:txBody>
                    <a:bodyPr/>
                    <a:lstStyle/>
                    <a:p>
                      <a:pPr algn="ctr"/>
                      <a:r>
                        <a:rPr lang="en-US" dirty="0" smtClean="0"/>
                        <a:t>2019</a:t>
                      </a:r>
                      <a:endParaRPr lang="en-US" dirty="0"/>
                    </a:p>
                  </a:txBody>
                  <a:tcPr anchor="ctr"/>
                </a:tc>
                <a:tc>
                  <a:txBody>
                    <a:bodyPr/>
                    <a:lstStyle/>
                    <a:p>
                      <a:pPr algn="ctr"/>
                      <a:r>
                        <a:rPr lang="en-US" dirty="0" smtClean="0"/>
                        <a:t>2020</a:t>
                      </a:r>
                      <a:endParaRPr lang="en-US" dirty="0"/>
                    </a:p>
                  </a:txBody>
                  <a:tcPr anchor="ctr"/>
                </a:tc>
                <a:extLst>
                  <a:ext uri="{0D108BD9-81ED-4DB2-BD59-A6C34878D82A}">
                    <a16:rowId xmlns:a16="http://schemas.microsoft.com/office/drawing/2014/main" val="149889420"/>
                  </a:ext>
                </a:extLst>
              </a:tr>
              <a:tr h="439483">
                <a:tc>
                  <a:txBody>
                    <a:bodyPr/>
                    <a:lstStyle/>
                    <a:p>
                      <a:r>
                        <a:rPr lang="en-US" b="1" dirty="0" smtClean="0"/>
                        <a:t>Made Significant Progress</a:t>
                      </a:r>
                      <a:endParaRPr lang="en-US" b="1" dirty="0"/>
                    </a:p>
                  </a:txBody>
                  <a:tcPr/>
                </a:tc>
                <a:tc>
                  <a:txBody>
                    <a:bodyPr/>
                    <a:lstStyle/>
                    <a:p>
                      <a:pPr algn="ctr"/>
                      <a:r>
                        <a:rPr lang="en-US" b="1" dirty="0" smtClean="0"/>
                        <a:t>27</a:t>
                      </a:r>
                      <a:endParaRPr lang="en-US" b="1" dirty="0"/>
                    </a:p>
                  </a:txBody>
                  <a:tcPr anchor="ctr"/>
                </a:tc>
                <a:tc>
                  <a:txBody>
                    <a:bodyPr/>
                    <a:lstStyle/>
                    <a:p>
                      <a:pPr algn="ctr"/>
                      <a:r>
                        <a:rPr lang="en-US" b="1" dirty="0" smtClean="0"/>
                        <a:t>22</a:t>
                      </a:r>
                      <a:endParaRPr lang="en-US" b="1" dirty="0"/>
                    </a:p>
                  </a:txBody>
                  <a:tcPr anchor="ctr"/>
                </a:tc>
                <a:tc>
                  <a:txBody>
                    <a:bodyPr/>
                    <a:lstStyle/>
                    <a:p>
                      <a:pPr algn="ctr"/>
                      <a:r>
                        <a:rPr lang="en-US" b="1" dirty="0" smtClean="0"/>
                        <a:t>21</a:t>
                      </a:r>
                      <a:endParaRPr lang="en-US" b="1" dirty="0"/>
                    </a:p>
                  </a:txBody>
                  <a:tcPr anchor="ctr"/>
                </a:tc>
                <a:extLst>
                  <a:ext uri="{0D108BD9-81ED-4DB2-BD59-A6C34878D82A}">
                    <a16:rowId xmlns:a16="http://schemas.microsoft.com/office/drawing/2014/main" val="3309122559"/>
                  </a:ext>
                </a:extLst>
              </a:tr>
              <a:tr h="596011">
                <a:tc>
                  <a:txBody>
                    <a:bodyPr/>
                    <a:lstStyle/>
                    <a:p>
                      <a:r>
                        <a:rPr lang="en-US" dirty="0" smtClean="0"/>
                        <a:t>Meet or Exceed</a:t>
                      </a:r>
                      <a:r>
                        <a:rPr lang="en-US" baseline="0" dirty="0" smtClean="0"/>
                        <a:t> Targets for 4 of the 5</a:t>
                      </a:r>
                    </a:p>
                    <a:p>
                      <a:r>
                        <a:rPr lang="en-US" sz="900" baseline="0" dirty="0" smtClean="0"/>
                        <a:t>Indicates how many states met or exceeded their targets without using the baseline assessment.</a:t>
                      </a:r>
                      <a:endParaRPr lang="en-US" sz="900" dirty="0"/>
                    </a:p>
                  </a:txBody>
                  <a:tcPr/>
                </a:tc>
                <a:tc>
                  <a:txBody>
                    <a:bodyPr/>
                    <a:lstStyle/>
                    <a:p>
                      <a:pPr algn="ctr"/>
                      <a:r>
                        <a:rPr lang="en-US" dirty="0" smtClean="0"/>
                        <a:t>16</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14</a:t>
                      </a:r>
                      <a:endParaRPr lang="en-US" dirty="0"/>
                    </a:p>
                  </a:txBody>
                  <a:tcPr anchor="ctr"/>
                </a:tc>
                <a:extLst>
                  <a:ext uri="{0D108BD9-81ED-4DB2-BD59-A6C34878D82A}">
                    <a16:rowId xmlns:a16="http://schemas.microsoft.com/office/drawing/2014/main" val="3916955736"/>
                  </a:ext>
                </a:extLst>
              </a:tr>
              <a:tr h="596011">
                <a:tc>
                  <a:txBody>
                    <a:bodyPr/>
                    <a:lstStyle/>
                    <a:p>
                      <a:r>
                        <a:rPr lang="en-US" dirty="0" smtClean="0"/>
                        <a:t>Baseline Assessment as an Alternative</a:t>
                      </a:r>
                      <a:r>
                        <a:rPr lang="en-US" baseline="0" dirty="0" smtClean="0"/>
                        <a:t> to Assess Significant Progress</a:t>
                      </a:r>
                    </a:p>
                    <a:p>
                      <a:r>
                        <a:rPr lang="en-US" sz="900" baseline="0" dirty="0" smtClean="0"/>
                        <a:t>Indicates how many states did not meet or exceed the established target but used the baseline assessment to determine significant progress.</a:t>
                      </a:r>
                      <a:endParaRPr lang="en-US" sz="900" dirty="0"/>
                    </a:p>
                  </a:txBody>
                  <a:tcPr/>
                </a:tc>
                <a:tc>
                  <a:txBody>
                    <a:bodyPr/>
                    <a:lstStyle/>
                    <a:p>
                      <a:pPr algn="ctr"/>
                      <a:r>
                        <a:rPr lang="en-US" dirty="0" smtClean="0"/>
                        <a:t>36</a:t>
                      </a:r>
                      <a:endParaRPr lang="en-US" dirty="0"/>
                    </a:p>
                  </a:txBody>
                  <a:tcPr anchor="ctr"/>
                </a:tc>
                <a:tc>
                  <a:txBody>
                    <a:bodyPr/>
                    <a:lstStyle/>
                    <a:p>
                      <a:pPr algn="ctr"/>
                      <a:r>
                        <a:rPr lang="en-US" dirty="0" smtClean="0"/>
                        <a:t>26</a:t>
                      </a:r>
                    </a:p>
                  </a:txBody>
                  <a:tcPr anchor="ctr"/>
                </a:tc>
                <a:tc>
                  <a:txBody>
                    <a:bodyPr/>
                    <a:lstStyle/>
                    <a:p>
                      <a:pPr algn="ctr"/>
                      <a:r>
                        <a:rPr lang="en-US" dirty="0" smtClean="0"/>
                        <a:t>26</a:t>
                      </a:r>
                      <a:endParaRPr lang="en-US" dirty="0"/>
                    </a:p>
                  </a:txBody>
                  <a:tcPr anchor="ctr"/>
                </a:tc>
                <a:extLst>
                  <a:ext uri="{0D108BD9-81ED-4DB2-BD59-A6C34878D82A}">
                    <a16:rowId xmlns:a16="http://schemas.microsoft.com/office/drawing/2014/main" val="914598573"/>
                  </a:ext>
                </a:extLst>
              </a:tr>
              <a:tr h="596011">
                <a:tc>
                  <a:txBody>
                    <a:bodyPr/>
                    <a:lstStyle/>
                    <a:p>
                      <a:r>
                        <a:rPr lang="en-US" dirty="0" smtClean="0"/>
                        <a:t>Baseline Assessment Enabled</a:t>
                      </a:r>
                      <a:r>
                        <a:rPr lang="en-US" baseline="0" dirty="0" smtClean="0"/>
                        <a:t> to Make Significant Progress</a:t>
                      </a:r>
                    </a:p>
                    <a:p>
                      <a:r>
                        <a:rPr lang="en-US" sz="900" baseline="0" dirty="0" smtClean="0"/>
                        <a:t>Indicates the number of states that needed the baseline assessment to say they made significant progress.</a:t>
                      </a:r>
                      <a:endParaRPr lang="en-US" sz="900" dirty="0"/>
                    </a:p>
                  </a:txBody>
                  <a:tcPr/>
                </a:tc>
                <a:tc>
                  <a:txBody>
                    <a:bodyPr/>
                    <a:lstStyle/>
                    <a:p>
                      <a:pPr algn="ctr"/>
                      <a:r>
                        <a:rPr lang="en-US" dirty="0" smtClean="0"/>
                        <a:t>11</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7</a:t>
                      </a:r>
                      <a:endParaRPr lang="en-US" dirty="0"/>
                    </a:p>
                  </a:txBody>
                  <a:tcPr anchor="ctr"/>
                </a:tc>
                <a:extLst>
                  <a:ext uri="{0D108BD9-81ED-4DB2-BD59-A6C34878D82A}">
                    <a16:rowId xmlns:a16="http://schemas.microsoft.com/office/drawing/2014/main" val="1307870741"/>
                  </a:ext>
                </a:extLst>
              </a:tr>
            </a:tbl>
          </a:graphicData>
        </a:graphic>
      </p:graphicFrame>
    </p:spTree>
    <p:extLst>
      <p:ext uri="{BB962C8B-B14F-4D97-AF65-F5344CB8AC3E}">
        <p14:creationId xmlns:p14="http://schemas.microsoft.com/office/powerpoint/2010/main" val="159571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If a State </a:t>
            </a:r>
            <a:r>
              <a:rPr lang="en-US" sz="4000" i="1" u="sng" dirty="0" smtClean="0"/>
              <a:t>did not make significant progress</a:t>
            </a:r>
            <a:endParaRPr lang="en-US" sz="4000" i="1" u="sng" dirty="0"/>
          </a:p>
        </p:txBody>
      </p:sp>
      <p:sp>
        <p:nvSpPr>
          <p:cNvPr id="3" name="Content Placeholder 2"/>
          <p:cNvSpPr>
            <a:spLocks noGrp="1"/>
          </p:cNvSpPr>
          <p:nvPr>
            <p:ph idx="1"/>
          </p:nvPr>
        </p:nvSpPr>
        <p:spPr/>
        <p:txBody>
          <a:bodyPr/>
          <a:lstStyle/>
          <a:p>
            <a:pPr marL="514350" indent="-514350">
              <a:buFont typeface="+mj-lt"/>
              <a:buAutoNum type="arabicPeriod"/>
            </a:pPr>
            <a:r>
              <a:rPr lang="en-US" sz="2000" dirty="0"/>
              <a:t>Use obligation authority equal to the HSIP apportionment for the year prior to the year for which the targets were not met or significant progress was not made, only for HSIP projects; and</a:t>
            </a:r>
          </a:p>
          <a:p>
            <a:pPr marL="514350" indent="-514350">
              <a:buFont typeface="+mj-lt"/>
              <a:buAutoNum type="arabicPeriod"/>
            </a:pPr>
            <a:r>
              <a:rPr lang="en-US" sz="2000" dirty="0"/>
              <a:t>Submit an annual HSIP Implementation Plan that describes actions the State will take to meet or make significant progress toward meeting its subsequent targets. Under 23 U.S.C. 148(</a:t>
            </a:r>
            <a:r>
              <a:rPr lang="en-US" sz="2000" dirty="0" err="1"/>
              <a:t>i</a:t>
            </a:r>
            <a:r>
              <a:rPr lang="en-US" sz="2000" dirty="0"/>
              <a:t>), the HSIP Implementation Plan must:</a:t>
            </a:r>
          </a:p>
          <a:p>
            <a:pPr lvl="1"/>
            <a:r>
              <a:rPr lang="en-US" sz="1800" dirty="0"/>
              <a:t>Identify roadway features that constitute a hazard to road users;</a:t>
            </a:r>
          </a:p>
          <a:p>
            <a:pPr lvl="1"/>
            <a:r>
              <a:rPr lang="en-US" sz="1800" dirty="0"/>
              <a:t>Identify highway safety improvement projects on the basis of crash experience, crash potential, or other data supported means;</a:t>
            </a:r>
          </a:p>
          <a:p>
            <a:pPr lvl="1"/>
            <a:r>
              <a:rPr lang="en-US" sz="1800" dirty="0"/>
              <a:t>Describe how HSIP funds will be allocated, including projects, activities, and strategies to be implemented;</a:t>
            </a:r>
          </a:p>
          <a:p>
            <a:pPr lvl="1"/>
            <a:r>
              <a:rPr lang="en-US" sz="1800" dirty="0"/>
              <a:t>Describe how the proposed projects, activities, and strategies funded under the State HSIP will allow the State to make progress toward achieving the safety performance targets; and</a:t>
            </a:r>
          </a:p>
          <a:p>
            <a:pPr lvl="1"/>
            <a:r>
              <a:rPr lang="en-US" sz="1800" dirty="0"/>
              <a:t>Describe the actions the State will undertake to achieve the performance targets.</a:t>
            </a:r>
          </a:p>
          <a:p>
            <a:endParaRPr lang="en-US" sz="2000" dirty="0"/>
          </a:p>
        </p:txBody>
      </p:sp>
    </p:spTree>
    <p:extLst>
      <p:ext uri="{BB962C8B-B14F-4D97-AF65-F5344CB8AC3E}">
        <p14:creationId xmlns:p14="http://schemas.microsoft.com/office/powerpoint/2010/main" val="1048388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2019 Key Takeaways [Read-Only]" id="{FB0789FB-0B27-44CC-80F3-8A319CB131C1}" vid="{6D6A8C89-E47C-4A96-892A-16DE7FF91DEF}"/>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2019 Key Takeaways [Read-Only]" id="{FB0789FB-0B27-44CC-80F3-8A319CB131C1}" vid="{4F055F1F-C282-4DAC-9564-D01580F7540A}"/>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2019 Key Takeaways [Read-Only]" id="{FB0789FB-0B27-44CC-80F3-8A319CB131C1}" vid="{0EF4A1CD-3448-4BAD-BEE9-D05DE312660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34711</TotalTime>
  <Words>2098</Words>
  <Application>Microsoft Office PowerPoint</Application>
  <PresentationFormat>Widescreen</PresentationFormat>
  <Paragraphs>375</Paragraphs>
  <Slides>26</Slides>
  <Notes>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26</vt:i4>
      </vt:variant>
    </vt:vector>
  </HeadingPairs>
  <TitlesOfParts>
    <vt:vector size="31" baseType="lpstr">
      <vt:lpstr>Arial</vt:lpstr>
      <vt:lpstr>Wingdings</vt:lpstr>
      <vt:lpstr>2_Default Design</vt:lpstr>
      <vt:lpstr>3_Default Design</vt:lpstr>
      <vt:lpstr>1_Default Design</vt:lpstr>
      <vt:lpstr>Assessment of State DOT National Safety Performance Measures CY2018 – CY2020* Data</vt:lpstr>
      <vt:lpstr>Performance Management Journey</vt:lpstr>
      <vt:lpstr>Performance Management Paradigm</vt:lpstr>
      <vt:lpstr>Interesting Questions</vt:lpstr>
      <vt:lpstr>Safety Analysis</vt:lpstr>
      <vt:lpstr>PM1: Safety Performance Measures</vt:lpstr>
      <vt:lpstr>FHWA Significant Progress Assessment</vt:lpstr>
      <vt:lpstr>How did state DOTs make significant progress?</vt:lpstr>
      <vt:lpstr>If a State did not make significant progress</vt:lpstr>
      <vt:lpstr>Types of Targets Increasing: Safety Performance is DECLINING Decreasing: Safety Performance is IMPROVING</vt:lpstr>
      <vt:lpstr>State Target Achievement [2018, 2020: 260 targets (52x5)] [2019: 255 (52x5) Puerto Rico Excluded]</vt:lpstr>
      <vt:lpstr>Accuracy of Targets Indicates how close to the actual target a state DOT got. This is +/-.</vt:lpstr>
      <vt:lpstr>PowerPoint Presentation</vt:lpstr>
      <vt:lpstr>PowerPoint Presentation</vt:lpstr>
      <vt:lpstr>PowerPoint Presentation</vt:lpstr>
      <vt:lpstr>PowerPoint Presentation</vt:lpstr>
      <vt:lpstr>PowerPoint Presentation</vt:lpstr>
      <vt:lpstr>Difference Between Actual and Target</vt:lpstr>
      <vt:lpstr>What’s Next?</vt:lpstr>
      <vt:lpstr>Visualization: Bridge Analysis</vt:lpstr>
      <vt:lpstr>Visualization: Pavement Analysis</vt:lpstr>
      <vt:lpstr>Visualization: Interstate Reliability</vt:lpstr>
      <vt:lpstr>State DOT Target Types*</vt:lpstr>
      <vt:lpstr>Thought Questions</vt:lpstr>
      <vt:lpstr>Analysis and Assessment of the National Performance Management Data (NCHRP 08-168)</vt:lpstr>
      <vt:lpstr>Thank you!</vt:lpstr>
    </vt:vector>
  </TitlesOfParts>
  <Company>AASHTO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bbates</dc:creator>
  <cp:lastModifiedBy>Hardy Matthew</cp:lastModifiedBy>
  <cp:revision>325</cp:revision>
  <cp:lastPrinted>2022-05-04T13:00:08Z</cp:lastPrinted>
  <dcterms:created xsi:type="dcterms:W3CDTF">2006-11-27T21:14:22Z</dcterms:created>
  <dcterms:modified xsi:type="dcterms:W3CDTF">2022-11-03T17:17:03Z</dcterms:modified>
</cp:coreProperties>
</file>